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notesMasterIdLst>
    <p:notesMasterId r:id="rId68"/>
  </p:notesMasterIdLst>
  <p:sldIdLst>
    <p:sldId id="256" r:id="rId2"/>
    <p:sldId id="259" r:id="rId3"/>
    <p:sldId id="258" r:id="rId4"/>
    <p:sldId id="257" r:id="rId5"/>
    <p:sldId id="260" r:id="rId6"/>
    <p:sldId id="261" r:id="rId7"/>
    <p:sldId id="262" r:id="rId8"/>
    <p:sldId id="263" r:id="rId9"/>
    <p:sldId id="264" r:id="rId10"/>
    <p:sldId id="267" r:id="rId11"/>
    <p:sldId id="265" r:id="rId12"/>
    <p:sldId id="266" r:id="rId13"/>
    <p:sldId id="268" r:id="rId14"/>
    <p:sldId id="272" r:id="rId15"/>
    <p:sldId id="273" r:id="rId16"/>
    <p:sldId id="269" r:id="rId17"/>
    <p:sldId id="270"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5"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88" autoAdjust="0"/>
    <p:restoredTop sz="93837" autoAdjust="0"/>
  </p:normalViewPr>
  <p:slideViewPr>
    <p:cSldViewPr>
      <p:cViewPr varScale="1">
        <p:scale>
          <a:sx n="59" d="100"/>
          <a:sy n="59" d="100"/>
        </p:scale>
        <p:origin x="1632" y="78"/>
      </p:cViewPr>
      <p:guideLst>
        <p:guide orient="horz" pos="2160"/>
        <p:guide pos="2880"/>
      </p:guideLst>
    </p:cSldViewPr>
  </p:slideViewPr>
  <p:outlineViewPr>
    <p:cViewPr>
      <p:scale>
        <a:sx n="33" d="100"/>
        <a:sy n="33" d="100"/>
      </p:scale>
      <p:origin x="0" y="-786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5C4012-34C0-453C-B69F-4A6832F31CF8}" type="datetimeFigureOut">
              <a:rPr lang="en-US" smtClean="0"/>
              <a:t>5/26/2019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D8B0E5-9503-4016-A4BB-0639AB95AC7B}" type="slidenum">
              <a:rPr lang="en-US" smtClean="0"/>
              <a:t>‹#›</a:t>
            </a:fld>
            <a:endParaRPr lang="en-US"/>
          </a:p>
        </p:txBody>
      </p:sp>
    </p:spTree>
    <p:extLst>
      <p:ext uri="{BB962C8B-B14F-4D97-AF65-F5344CB8AC3E}">
        <p14:creationId xmlns:p14="http://schemas.microsoft.com/office/powerpoint/2010/main" val="2015156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1</a:t>
            </a:fld>
            <a:endParaRPr lang="en-US"/>
          </a:p>
        </p:txBody>
      </p:sp>
    </p:spTree>
    <p:extLst>
      <p:ext uri="{BB962C8B-B14F-4D97-AF65-F5344CB8AC3E}">
        <p14:creationId xmlns:p14="http://schemas.microsoft.com/office/powerpoint/2010/main" val="3536336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10</a:t>
            </a:fld>
            <a:endParaRPr lang="en-US"/>
          </a:p>
        </p:txBody>
      </p:sp>
    </p:spTree>
    <p:extLst>
      <p:ext uri="{BB962C8B-B14F-4D97-AF65-F5344CB8AC3E}">
        <p14:creationId xmlns:p14="http://schemas.microsoft.com/office/powerpoint/2010/main" val="1268346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11</a:t>
            </a:fld>
            <a:endParaRPr lang="en-US"/>
          </a:p>
        </p:txBody>
      </p:sp>
    </p:spTree>
    <p:extLst>
      <p:ext uri="{BB962C8B-B14F-4D97-AF65-F5344CB8AC3E}">
        <p14:creationId xmlns:p14="http://schemas.microsoft.com/office/powerpoint/2010/main" val="174583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12</a:t>
            </a:fld>
            <a:endParaRPr lang="en-US"/>
          </a:p>
        </p:txBody>
      </p:sp>
    </p:spTree>
    <p:extLst>
      <p:ext uri="{BB962C8B-B14F-4D97-AF65-F5344CB8AC3E}">
        <p14:creationId xmlns:p14="http://schemas.microsoft.com/office/powerpoint/2010/main" val="1791359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13</a:t>
            </a:fld>
            <a:endParaRPr lang="en-US"/>
          </a:p>
        </p:txBody>
      </p:sp>
    </p:spTree>
    <p:extLst>
      <p:ext uri="{BB962C8B-B14F-4D97-AF65-F5344CB8AC3E}">
        <p14:creationId xmlns:p14="http://schemas.microsoft.com/office/powerpoint/2010/main" val="1359636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14</a:t>
            </a:fld>
            <a:endParaRPr lang="en-US"/>
          </a:p>
        </p:txBody>
      </p:sp>
    </p:spTree>
    <p:extLst>
      <p:ext uri="{BB962C8B-B14F-4D97-AF65-F5344CB8AC3E}">
        <p14:creationId xmlns:p14="http://schemas.microsoft.com/office/powerpoint/2010/main" val="3387635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15</a:t>
            </a:fld>
            <a:endParaRPr lang="en-US"/>
          </a:p>
        </p:txBody>
      </p:sp>
    </p:spTree>
    <p:extLst>
      <p:ext uri="{BB962C8B-B14F-4D97-AF65-F5344CB8AC3E}">
        <p14:creationId xmlns:p14="http://schemas.microsoft.com/office/powerpoint/2010/main" val="1041484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16</a:t>
            </a:fld>
            <a:endParaRPr lang="en-US"/>
          </a:p>
        </p:txBody>
      </p:sp>
    </p:spTree>
    <p:extLst>
      <p:ext uri="{BB962C8B-B14F-4D97-AF65-F5344CB8AC3E}">
        <p14:creationId xmlns:p14="http://schemas.microsoft.com/office/powerpoint/2010/main" val="1795410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17</a:t>
            </a:fld>
            <a:endParaRPr lang="en-US"/>
          </a:p>
        </p:txBody>
      </p:sp>
    </p:spTree>
    <p:extLst>
      <p:ext uri="{BB962C8B-B14F-4D97-AF65-F5344CB8AC3E}">
        <p14:creationId xmlns:p14="http://schemas.microsoft.com/office/powerpoint/2010/main" val="3089000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18</a:t>
            </a:fld>
            <a:endParaRPr lang="en-US"/>
          </a:p>
        </p:txBody>
      </p:sp>
    </p:spTree>
    <p:extLst>
      <p:ext uri="{BB962C8B-B14F-4D97-AF65-F5344CB8AC3E}">
        <p14:creationId xmlns:p14="http://schemas.microsoft.com/office/powerpoint/2010/main" val="186219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19</a:t>
            </a:fld>
            <a:endParaRPr lang="en-US"/>
          </a:p>
        </p:txBody>
      </p:sp>
    </p:spTree>
    <p:extLst>
      <p:ext uri="{BB962C8B-B14F-4D97-AF65-F5344CB8AC3E}">
        <p14:creationId xmlns:p14="http://schemas.microsoft.com/office/powerpoint/2010/main" val="1831823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2</a:t>
            </a:fld>
            <a:endParaRPr lang="en-US"/>
          </a:p>
        </p:txBody>
      </p:sp>
    </p:spTree>
    <p:extLst>
      <p:ext uri="{BB962C8B-B14F-4D97-AF65-F5344CB8AC3E}">
        <p14:creationId xmlns:p14="http://schemas.microsoft.com/office/powerpoint/2010/main" val="1841049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Ảnh</a:t>
            </a:r>
            <a:r>
              <a:rPr lang="en-US" baseline="0"/>
              <a:t> hưởng bởi tuổi, tư thế, hướng chiếu tia</a:t>
            </a:r>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20</a:t>
            </a:fld>
            <a:endParaRPr lang="en-US"/>
          </a:p>
        </p:txBody>
      </p:sp>
    </p:spTree>
    <p:extLst>
      <p:ext uri="{BB962C8B-B14F-4D97-AF65-F5344CB8AC3E}">
        <p14:creationId xmlns:p14="http://schemas.microsoft.com/office/powerpoint/2010/main" val="2999329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Lớn nhĩ phải biểu hiện trên phim thẳng là hình ảnh cung nhĩ phải lớn sang phải &gt; 5,5cm tính từ đường giữa, tăng độ lồi lên trên gần vị trí đổ vào của tĩnh mạch chủ trên hơn 50% chiều cao tim mạch máu và trên phim nghiêng là hình ảnh cong lồi bờ trước của tim (có thể liên quan thất phải)</a:t>
            </a:r>
          </a:p>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21</a:t>
            </a:fld>
            <a:endParaRPr lang="en-US"/>
          </a:p>
        </p:txBody>
      </p:sp>
    </p:spTree>
    <p:extLst>
      <p:ext uri="{BB962C8B-B14F-4D97-AF65-F5344CB8AC3E}">
        <p14:creationId xmlns:p14="http://schemas.microsoft.com/office/powerpoint/2010/main" val="2761213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Lớn nhĩ trái biểu hiện bởi các dấu hiệu trực tiếp trên Xquang bao gồm dấu bờ đôi, khoảng cách từ điểm giữa bờ dưới phế quản gốc trái đến bờ phải của nhĩ trái &gt; 7cm, cung tiểu nhĩ trái lồi và dấu hiệu gián tiếp bao gồm rộng góc carina (&gt;60 độ), phế quản chính bên trái bị đẩy ra sau trên phim nghiêng (dấu hiệu walking man), thực quản bị đẩy ra sau trên phim nghiêng có uống cản quang.</a:t>
            </a:r>
          </a:p>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22</a:t>
            </a:fld>
            <a:endParaRPr lang="en-US"/>
          </a:p>
        </p:txBody>
      </p:sp>
    </p:spTree>
    <p:extLst>
      <p:ext uri="{BB962C8B-B14F-4D97-AF65-F5344CB8AC3E}">
        <p14:creationId xmlns:p14="http://schemas.microsoft.com/office/powerpoint/2010/main" val="2939348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Lớn nhĩ trái biểu hiện bởi các dấu hiệu trực tiếp trên Xquang bao gồm dấu bờ đôi, khoảng cách từ điểm giữa bờ dưới phế quản gốc trái đến bờ phải của nhĩ trái &gt; 7cm, cung tiểu nhĩ trái lồi và dấu hiệu gián tiếp bao gồm rộng góc carina (&gt;60 độ), phế quản chính bên trái bị đẩy ra sau trên phim nghiêng (dấu hiệu walking man), thực quản bị đẩy ra sau trên phim nghiêng có uống cản quang.</a:t>
            </a:r>
          </a:p>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23</a:t>
            </a:fld>
            <a:endParaRPr lang="en-US"/>
          </a:p>
        </p:txBody>
      </p:sp>
    </p:spTree>
    <p:extLst>
      <p:ext uri="{BB962C8B-B14F-4D97-AF65-F5344CB8AC3E}">
        <p14:creationId xmlns:p14="http://schemas.microsoft.com/office/powerpoint/2010/main" val="2939348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mỏm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D8B0E5-9503-4016-A4BB-0639AB95AC7B}" type="slidenum">
              <a:rPr lang="en-US" smtClean="0"/>
              <a:t>24</a:t>
            </a:fld>
            <a:endParaRPr lang="en-US"/>
          </a:p>
        </p:txBody>
      </p:sp>
    </p:spTree>
    <p:extLst>
      <p:ext uri="{BB962C8B-B14F-4D97-AF65-F5344CB8AC3E}">
        <p14:creationId xmlns:p14="http://schemas.microsoft.com/office/powerpoint/2010/main" val="1835380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mỏm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tim-lồng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ngực</a:t>
            </a:r>
            <a:r>
              <a:rPr lang="en-US" sz="1200" kern="1200" dirty="0">
                <a:solidFill>
                  <a:schemeClr val="tx1"/>
                </a:solidFill>
                <a:effectLst/>
                <a:latin typeface="+mn-lt"/>
                <a:ea typeface="+mn-ea"/>
                <a:cs typeface="+mn-cs"/>
              </a:rPr>
              <a:t> &gt; 0,5,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Hoffman-</a:t>
            </a:r>
            <a:r>
              <a:rPr lang="en-US" sz="1200" kern="1200" dirty="0" err="1">
                <a:solidFill>
                  <a:schemeClr val="tx1"/>
                </a:solidFill>
                <a:effectLst/>
                <a:latin typeface="+mn-lt"/>
                <a:ea typeface="+mn-ea"/>
                <a:cs typeface="+mn-cs"/>
              </a:rPr>
              <a:t>Rigler</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&gt; 1,8cm </a:t>
            </a:r>
            <a:r>
              <a:rPr lang="en-US" sz="1200" kern="1200" dirty="0" err="1">
                <a:solidFill>
                  <a:schemeClr val="tx1"/>
                </a:solidFill>
                <a:effectLst/>
                <a:latin typeface="+mn-lt"/>
                <a:ea typeface="+mn-ea"/>
                <a:cs typeface="+mn-cs"/>
              </a:rPr>
              <a:t>đo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2cm, </a:t>
            </a:r>
            <a:r>
              <a:rPr lang="en-US" sz="1200" kern="1200" dirty="0" err="1">
                <a:solidFill>
                  <a:schemeClr val="tx1"/>
                </a:solidFill>
                <a:effectLst/>
                <a:latin typeface="+mn-lt"/>
                <a:ea typeface="+mn-ea"/>
                <a:cs typeface="+mn-cs"/>
              </a:rPr>
              <a:t>hẹp</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D8B0E5-9503-4016-A4BB-0639AB95AC7B}" type="slidenum">
              <a:rPr lang="en-US" smtClean="0"/>
              <a:t>25</a:t>
            </a:fld>
            <a:endParaRPr lang="en-US"/>
          </a:p>
        </p:txBody>
      </p:sp>
    </p:spTree>
    <p:extLst>
      <p:ext uri="{BB962C8B-B14F-4D97-AF65-F5344CB8AC3E}">
        <p14:creationId xmlns:p14="http://schemas.microsoft.com/office/powerpoint/2010/main" val="1074477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&gt; 1,5cm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sống</a:t>
            </a:r>
            <a:r>
              <a:rPr lang="en-US" sz="1200" kern="1200" dirty="0">
                <a:solidFill>
                  <a:schemeClr val="tx1"/>
                </a:solidFill>
                <a:effectLst/>
                <a:latin typeface="+mn-lt"/>
                <a:ea typeface="+mn-ea"/>
                <a:cs typeface="+mn-cs"/>
              </a:rPr>
              <a:t> hay &gt; 4cm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&gt; 6cm hay &gt; 40%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D8B0E5-9503-4016-A4BB-0639AB95AC7B}" type="slidenum">
              <a:rPr lang="en-US" smtClean="0"/>
              <a:t>26</a:t>
            </a:fld>
            <a:endParaRPr lang="en-US"/>
          </a:p>
        </p:txBody>
      </p:sp>
    </p:spTree>
    <p:extLst>
      <p:ext uri="{BB962C8B-B14F-4D97-AF65-F5344CB8AC3E}">
        <p14:creationId xmlns:p14="http://schemas.microsoft.com/office/powerpoint/2010/main" val="3567471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27</a:t>
            </a:fld>
            <a:endParaRPr lang="en-US"/>
          </a:p>
        </p:txBody>
      </p:sp>
    </p:spTree>
    <p:extLst>
      <p:ext uri="{BB962C8B-B14F-4D97-AF65-F5344CB8AC3E}">
        <p14:creationId xmlns:p14="http://schemas.microsoft.com/office/powerpoint/2010/main" val="885027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vượt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mỏm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0 – 15mm.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hẹp</a:t>
            </a:r>
            <a:r>
              <a:rPr lang="en-US" sz="1200" kern="1200" dirty="0">
                <a:solidFill>
                  <a:schemeClr val="tx1"/>
                </a:solidFill>
                <a:effectLst/>
                <a:latin typeface="+mn-lt"/>
                <a:ea typeface="+mn-ea"/>
                <a:cs typeface="+mn-cs"/>
              </a:rPr>
              <a:t>… hay do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&lt; 17mm hay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sườn</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7D8B0E5-9503-4016-A4BB-0639AB95AC7B}" type="slidenum">
              <a:rPr lang="en-US" smtClean="0"/>
              <a:t>28</a:t>
            </a:fld>
            <a:endParaRPr lang="en-US"/>
          </a:p>
        </p:txBody>
      </p:sp>
    </p:spTree>
    <p:extLst>
      <p:ext uri="{BB962C8B-B14F-4D97-AF65-F5344CB8AC3E}">
        <p14:creationId xmlns:p14="http://schemas.microsoft.com/office/powerpoint/2010/main" val="305615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29</a:t>
            </a:fld>
            <a:endParaRPr lang="en-US"/>
          </a:p>
        </p:txBody>
      </p:sp>
    </p:spTree>
    <p:extLst>
      <p:ext uri="{BB962C8B-B14F-4D97-AF65-F5344CB8AC3E}">
        <p14:creationId xmlns:p14="http://schemas.microsoft.com/office/powerpoint/2010/main" val="288886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3</a:t>
            </a:fld>
            <a:endParaRPr lang="en-US"/>
          </a:p>
        </p:txBody>
      </p:sp>
    </p:spTree>
    <p:extLst>
      <p:ext uri="{BB962C8B-B14F-4D97-AF65-F5344CB8AC3E}">
        <p14:creationId xmlns:p14="http://schemas.microsoft.com/office/powerpoint/2010/main" val="326736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30</a:t>
            </a:fld>
            <a:endParaRPr lang="en-US"/>
          </a:p>
        </p:txBody>
      </p:sp>
    </p:spTree>
    <p:extLst>
      <p:ext uri="{BB962C8B-B14F-4D97-AF65-F5344CB8AC3E}">
        <p14:creationId xmlns:p14="http://schemas.microsoft.com/office/powerpoint/2010/main" val="2938112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31</a:t>
            </a:fld>
            <a:endParaRPr lang="en-US"/>
          </a:p>
        </p:txBody>
      </p:sp>
    </p:spTree>
    <p:extLst>
      <p:ext uri="{BB962C8B-B14F-4D97-AF65-F5344CB8AC3E}">
        <p14:creationId xmlns:p14="http://schemas.microsoft.com/office/powerpoint/2010/main" val="2364672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32</a:t>
            </a:fld>
            <a:endParaRPr lang="en-US"/>
          </a:p>
        </p:txBody>
      </p:sp>
    </p:spTree>
    <p:extLst>
      <p:ext uri="{BB962C8B-B14F-4D97-AF65-F5344CB8AC3E}">
        <p14:creationId xmlns:p14="http://schemas.microsoft.com/office/powerpoint/2010/main" val="1504905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33</a:t>
            </a:fld>
            <a:endParaRPr lang="en-US"/>
          </a:p>
        </p:txBody>
      </p:sp>
    </p:spTree>
    <p:extLst>
      <p:ext uri="{BB962C8B-B14F-4D97-AF65-F5344CB8AC3E}">
        <p14:creationId xmlns:p14="http://schemas.microsoft.com/office/powerpoint/2010/main" val="53891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34</a:t>
            </a:fld>
            <a:endParaRPr lang="en-US"/>
          </a:p>
        </p:txBody>
      </p:sp>
    </p:spTree>
    <p:extLst>
      <p:ext uri="{BB962C8B-B14F-4D97-AF65-F5344CB8AC3E}">
        <p14:creationId xmlns:p14="http://schemas.microsoft.com/office/powerpoint/2010/main" val="3625158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35</a:t>
            </a:fld>
            <a:endParaRPr lang="en-US"/>
          </a:p>
        </p:txBody>
      </p:sp>
    </p:spTree>
    <p:extLst>
      <p:ext uri="{BB962C8B-B14F-4D97-AF65-F5344CB8AC3E}">
        <p14:creationId xmlns:p14="http://schemas.microsoft.com/office/powerpoint/2010/main" val="3328768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36</a:t>
            </a:fld>
            <a:endParaRPr lang="en-US"/>
          </a:p>
        </p:txBody>
      </p:sp>
    </p:spTree>
    <p:extLst>
      <p:ext uri="{BB962C8B-B14F-4D97-AF65-F5344CB8AC3E}">
        <p14:creationId xmlns:p14="http://schemas.microsoft.com/office/powerpoint/2010/main" val="2108512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37</a:t>
            </a:fld>
            <a:endParaRPr lang="en-US"/>
          </a:p>
        </p:txBody>
      </p:sp>
    </p:spTree>
    <p:extLst>
      <p:ext uri="{BB962C8B-B14F-4D97-AF65-F5344CB8AC3E}">
        <p14:creationId xmlns:p14="http://schemas.microsoft.com/office/powerpoint/2010/main" val="1976625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38</a:t>
            </a:fld>
            <a:endParaRPr lang="en-US"/>
          </a:p>
        </p:txBody>
      </p:sp>
    </p:spTree>
    <p:extLst>
      <p:ext uri="{BB962C8B-B14F-4D97-AF65-F5344CB8AC3E}">
        <p14:creationId xmlns:p14="http://schemas.microsoft.com/office/powerpoint/2010/main" val="380560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39</a:t>
            </a:fld>
            <a:endParaRPr lang="en-US"/>
          </a:p>
        </p:txBody>
      </p:sp>
    </p:spTree>
    <p:extLst>
      <p:ext uri="{BB962C8B-B14F-4D97-AF65-F5344CB8AC3E}">
        <p14:creationId xmlns:p14="http://schemas.microsoft.com/office/powerpoint/2010/main" val="1072218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4</a:t>
            </a:fld>
            <a:endParaRPr lang="en-US"/>
          </a:p>
        </p:txBody>
      </p:sp>
    </p:spTree>
    <p:extLst>
      <p:ext uri="{BB962C8B-B14F-4D97-AF65-F5344CB8AC3E}">
        <p14:creationId xmlns:p14="http://schemas.microsoft.com/office/powerpoint/2010/main" val="743192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40</a:t>
            </a:fld>
            <a:endParaRPr lang="en-US"/>
          </a:p>
        </p:txBody>
      </p:sp>
    </p:spTree>
    <p:extLst>
      <p:ext uri="{BB962C8B-B14F-4D97-AF65-F5344CB8AC3E}">
        <p14:creationId xmlns:p14="http://schemas.microsoft.com/office/powerpoint/2010/main" val="2568299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Hình ảnh suy tim, phù phổi ở các bệnh nhân khác nhau với bóng tim to. A – Tái phân bố tuần hoàn phổi, B – Bắt đầu có sung huyết phổi, C – Phù mô kẽ với các đường Kerley, D – Phù phế nang, hình ảnh cánh bướm.</a:t>
            </a:r>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41</a:t>
            </a:fld>
            <a:endParaRPr lang="en-US"/>
          </a:p>
        </p:txBody>
      </p:sp>
    </p:spTree>
    <p:extLst>
      <p:ext uri="{BB962C8B-B14F-4D97-AF65-F5344CB8AC3E}">
        <p14:creationId xmlns:p14="http://schemas.microsoft.com/office/powerpoint/2010/main" val="3288557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Hẹp van 2 lá với các dấu hiệu lớn nhĩ trái và tiểu nhĩ trái, lớn thất phải, thất trái ít ảnh hưởng, tăng áp tĩnh mạch phổi. Có thể gặp hình ảnh van cơ học ở bệnh nhân đã thay van.</a:t>
            </a:r>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42</a:t>
            </a:fld>
            <a:endParaRPr lang="en-US"/>
          </a:p>
        </p:txBody>
      </p:sp>
    </p:spTree>
    <p:extLst>
      <p:ext uri="{BB962C8B-B14F-4D97-AF65-F5344CB8AC3E}">
        <p14:creationId xmlns:p14="http://schemas.microsoft.com/office/powerpoint/2010/main" val="444173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Hở van 2 lá với bóng tim lớn, lớn buồng tim trái.</a:t>
            </a:r>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43</a:t>
            </a:fld>
            <a:endParaRPr lang="en-US"/>
          </a:p>
        </p:txBody>
      </p:sp>
    </p:spTree>
    <p:extLst>
      <p:ext uri="{BB962C8B-B14F-4D97-AF65-F5344CB8AC3E}">
        <p14:creationId xmlns:p14="http://schemas.microsoft.com/office/powerpoint/2010/main" val="3140632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Hẹp van động mạch chủ: bóng tim có thể bình thường, bờ trái tim lồi do phì đại thất trái, lâu dần có thể dãn thất trái – mỏm tim chếch xuống</a:t>
            </a:r>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44</a:t>
            </a:fld>
            <a:endParaRPr lang="en-US"/>
          </a:p>
        </p:txBody>
      </p:sp>
    </p:spTree>
    <p:extLst>
      <p:ext uri="{BB962C8B-B14F-4D97-AF65-F5344CB8AC3E}">
        <p14:creationId xmlns:p14="http://schemas.microsoft.com/office/powerpoint/2010/main" val="1182085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Hở van động mạch chủ: bóng tim thường rất lớn, lớn thất trái, động mạch chủ dãn làm lồi bờ trên bên phải của trung thất và cung động mạch chủ lớn, tiến triển có thể dẫn đến suy tim.</a:t>
            </a:r>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45</a:t>
            </a:fld>
            <a:endParaRPr lang="en-US"/>
          </a:p>
        </p:txBody>
      </p:sp>
    </p:spTree>
    <p:extLst>
      <p:ext uri="{BB962C8B-B14F-4D97-AF65-F5344CB8AC3E}">
        <p14:creationId xmlns:p14="http://schemas.microsoft.com/office/powerpoint/2010/main" val="2000846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46</a:t>
            </a:fld>
            <a:endParaRPr lang="en-US"/>
          </a:p>
        </p:txBody>
      </p:sp>
    </p:spTree>
    <p:extLst>
      <p:ext uri="{BB962C8B-B14F-4D97-AF65-F5344CB8AC3E}">
        <p14:creationId xmlns:p14="http://schemas.microsoft.com/office/powerpoint/2010/main" val="1760514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47</a:t>
            </a:fld>
            <a:endParaRPr lang="en-US"/>
          </a:p>
        </p:txBody>
      </p:sp>
    </p:spTree>
    <p:extLst>
      <p:ext uri="{BB962C8B-B14F-4D97-AF65-F5344CB8AC3E}">
        <p14:creationId xmlns:p14="http://schemas.microsoft.com/office/powerpoint/2010/main" val="1735669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48</a:t>
            </a:fld>
            <a:endParaRPr lang="en-US"/>
          </a:p>
        </p:txBody>
      </p:sp>
    </p:spTree>
    <p:extLst>
      <p:ext uri="{BB962C8B-B14F-4D97-AF65-F5344CB8AC3E}">
        <p14:creationId xmlns:p14="http://schemas.microsoft.com/office/powerpoint/2010/main" val="39602683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49</a:t>
            </a:fld>
            <a:endParaRPr lang="en-US"/>
          </a:p>
        </p:txBody>
      </p:sp>
    </p:spTree>
    <p:extLst>
      <p:ext uri="{BB962C8B-B14F-4D97-AF65-F5344CB8AC3E}">
        <p14:creationId xmlns:p14="http://schemas.microsoft.com/office/powerpoint/2010/main" val="1485505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5</a:t>
            </a:fld>
            <a:endParaRPr lang="en-US"/>
          </a:p>
        </p:txBody>
      </p:sp>
    </p:spTree>
    <p:extLst>
      <p:ext uri="{BB962C8B-B14F-4D97-AF65-F5344CB8AC3E}">
        <p14:creationId xmlns:p14="http://schemas.microsoft.com/office/powerpoint/2010/main" val="1691853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50</a:t>
            </a:fld>
            <a:endParaRPr lang="en-US"/>
          </a:p>
        </p:txBody>
      </p:sp>
    </p:spTree>
    <p:extLst>
      <p:ext uri="{BB962C8B-B14F-4D97-AF65-F5344CB8AC3E}">
        <p14:creationId xmlns:p14="http://schemas.microsoft.com/office/powerpoint/2010/main" val="17291225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51</a:t>
            </a:fld>
            <a:endParaRPr lang="en-US"/>
          </a:p>
        </p:txBody>
      </p:sp>
    </p:spTree>
    <p:extLst>
      <p:ext uri="{BB962C8B-B14F-4D97-AF65-F5344CB8AC3E}">
        <p14:creationId xmlns:p14="http://schemas.microsoft.com/office/powerpoint/2010/main" val="4211114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52</a:t>
            </a:fld>
            <a:endParaRPr lang="en-US"/>
          </a:p>
        </p:txBody>
      </p:sp>
    </p:spTree>
    <p:extLst>
      <p:ext uri="{BB962C8B-B14F-4D97-AF65-F5344CB8AC3E}">
        <p14:creationId xmlns:p14="http://schemas.microsoft.com/office/powerpoint/2010/main" val="19384283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53</a:t>
            </a:fld>
            <a:endParaRPr lang="en-US"/>
          </a:p>
        </p:txBody>
      </p:sp>
    </p:spTree>
    <p:extLst>
      <p:ext uri="{BB962C8B-B14F-4D97-AF65-F5344CB8AC3E}">
        <p14:creationId xmlns:p14="http://schemas.microsoft.com/office/powerpoint/2010/main" val="8144884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54</a:t>
            </a:fld>
            <a:endParaRPr lang="en-US"/>
          </a:p>
        </p:txBody>
      </p:sp>
    </p:spTree>
    <p:extLst>
      <p:ext uri="{BB962C8B-B14F-4D97-AF65-F5344CB8AC3E}">
        <p14:creationId xmlns:p14="http://schemas.microsoft.com/office/powerpoint/2010/main" val="34150372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55</a:t>
            </a:fld>
            <a:endParaRPr lang="en-US"/>
          </a:p>
        </p:txBody>
      </p:sp>
    </p:spTree>
    <p:extLst>
      <p:ext uri="{BB962C8B-B14F-4D97-AF65-F5344CB8AC3E}">
        <p14:creationId xmlns:p14="http://schemas.microsoft.com/office/powerpoint/2010/main" val="11437838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56</a:t>
            </a:fld>
            <a:endParaRPr lang="en-US"/>
          </a:p>
        </p:txBody>
      </p:sp>
    </p:spTree>
    <p:extLst>
      <p:ext uri="{BB962C8B-B14F-4D97-AF65-F5344CB8AC3E}">
        <p14:creationId xmlns:p14="http://schemas.microsoft.com/office/powerpoint/2010/main" val="7166412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57</a:t>
            </a:fld>
            <a:endParaRPr lang="en-US"/>
          </a:p>
        </p:txBody>
      </p:sp>
    </p:spTree>
    <p:extLst>
      <p:ext uri="{BB962C8B-B14F-4D97-AF65-F5344CB8AC3E}">
        <p14:creationId xmlns:p14="http://schemas.microsoft.com/office/powerpoint/2010/main" val="529883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58</a:t>
            </a:fld>
            <a:endParaRPr lang="en-US"/>
          </a:p>
        </p:txBody>
      </p:sp>
    </p:spTree>
    <p:extLst>
      <p:ext uri="{BB962C8B-B14F-4D97-AF65-F5344CB8AC3E}">
        <p14:creationId xmlns:p14="http://schemas.microsoft.com/office/powerpoint/2010/main" val="24954380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59</a:t>
            </a:fld>
            <a:endParaRPr lang="en-US"/>
          </a:p>
        </p:txBody>
      </p:sp>
    </p:spTree>
    <p:extLst>
      <p:ext uri="{BB962C8B-B14F-4D97-AF65-F5344CB8AC3E}">
        <p14:creationId xmlns:p14="http://schemas.microsoft.com/office/powerpoint/2010/main" val="262336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6</a:t>
            </a:fld>
            <a:endParaRPr lang="en-US"/>
          </a:p>
        </p:txBody>
      </p:sp>
    </p:spTree>
    <p:extLst>
      <p:ext uri="{BB962C8B-B14F-4D97-AF65-F5344CB8AC3E}">
        <p14:creationId xmlns:p14="http://schemas.microsoft.com/office/powerpoint/2010/main" val="40736486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60</a:t>
            </a:fld>
            <a:endParaRPr lang="en-US"/>
          </a:p>
        </p:txBody>
      </p:sp>
    </p:spTree>
    <p:extLst>
      <p:ext uri="{BB962C8B-B14F-4D97-AF65-F5344CB8AC3E}">
        <p14:creationId xmlns:p14="http://schemas.microsoft.com/office/powerpoint/2010/main" val="3445563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61</a:t>
            </a:fld>
            <a:endParaRPr lang="en-US"/>
          </a:p>
        </p:txBody>
      </p:sp>
    </p:spTree>
    <p:extLst>
      <p:ext uri="{BB962C8B-B14F-4D97-AF65-F5344CB8AC3E}">
        <p14:creationId xmlns:p14="http://schemas.microsoft.com/office/powerpoint/2010/main" val="2483919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Hẹp eo động mạch chủ cũng có thể được phát hiện với hình ảnh cong lồi ngay trên cung động mạch chủ ở phim thẳng, tạo khuyết sườn ở mặt dưới các xương sườn do dãn lớn các động mạch gian sườn và hình ảnh dấu hiệu “số 3” ở bờ trái trung thất do dãn động mạch dưới đòn và động mạch chủ xuống dưới vị trí hẹp. </a:t>
            </a:r>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62</a:t>
            </a:fld>
            <a:endParaRPr lang="en-US"/>
          </a:p>
        </p:txBody>
      </p:sp>
    </p:spTree>
    <p:extLst>
      <p:ext uri="{BB962C8B-B14F-4D97-AF65-F5344CB8AC3E}">
        <p14:creationId xmlns:p14="http://schemas.microsoft.com/office/powerpoint/2010/main" val="4071642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Cung động mạch chủ đôi với đường cạnh khí quản phải lồi thể hiện cung động mạch chủ phải lớn và cao hơn so với cung động mạch chủ trái, khí quản lệch sang trái.</a:t>
            </a:r>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63</a:t>
            </a:fld>
            <a:endParaRPr lang="en-US"/>
          </a:p>
        </p:txBody>
      </p:sp>
    </p:spTree>
    <p:extLst>
      <p:ext uri="{BB962C8B-B14F-4D97-AF65-F5344CB8AC3E}">
        <p14:creationId xmlns:p14="http://schemas.microsoft.com/office/powerpoint/2010/main" val="3389399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64</a:t>
            </a:fld>
            <a:endParaRPr lang="en-US"/>
          </a:p>
        </p:txBody>
      </p:sp>
    </p:spTree>
    <p:extLst>
      <p:ext uri="{BB962C8B-B14F-4D97-AF65-F5344CB8AC3E}">
        <p14:creationId xmlns:p14="http://schemas.microsoft.com/office/powerpoint/2010/main" val="3010589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65</a:t>
            </a:fld>
            <a:endParaRPr lang="en-US"/>
          </a:p>
        </p:txBody>
      </p:sp>
    </p:spTree>
    <p:extLst>
      <p:ext uri="{BB962C8B-B14F-4D97-AF65-F5344CB8AC3E}">
        <p14:creationId xmlns:p14="http://schemas.microsoft.com/office/powerpoint/2010/main" val="33047825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66</a:t>
            </a:fld>
            <a:endParaRPr lang="en-US"/>
          </a:p>
        </p:txBody>
      </p:sp>
    </p:spTree>
    <p:extLst>
      <p:ext uri="{BB962C8B-B14F-4D97-AF65-F5344CB8AC3E}">
        <p14:creationId xmlns:p14="http://schemas.microsoft.com/office/powerpoint/2010/main" val="2850299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7</a:t>
            </a:fld>
            <a:endParaRPr lang="en-US"/>
          </a:p>
        </p:txBody>
      </p:sp>
    </p:spTree>
    <p:extLst>
      <p:ext uri="{BB962C8B-B14F-4D97-AF65-F5344CB8AC3E}">
        <p14:creationId xmlns:p14="http://schemas.microsoft.com/office/powerpoint/2010/main" val="77037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8</a:t>
            </a:fld>
            <a:endParaRPr lang="en-US"/>
          </a:p>
        </p:txBody>
      </p:sp>
    </p:spTree>
    <p:extLst>
      <p:ext uri="{BB962C8B-B14F-4D97-AF65-F5344CB8AC3E}">
        <p14:creationId xmlns:p14="http://schemas.microsoft.com/office/powerpoint/2010/main" val="3697054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8B0E5-9503-4016-A4BB-0639AB95AC7B}" type="slidenum">
              <a:rPr lang="en-US" smtClean="0"/>
              <a:t>9</a:t>
            </a:fld>
            <a:endParaRPr lang="en-US"/>
          </a:p>
        </p:txBody>
      </p:sp>
    </p:spTree>
    <p:extLst>
      <p:ext uri="{BB962C8B-B14F-4D97-AF65-F5344CB8AC3E}">
        <p14:creationId xmlns:p14="http://schemas.microsoft.com/office/powerpoint/2010/main" val="2422598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E4C668BC-A83E-4E13-9DC7-FF5D96E634D3}" type="datetimeFigureOut">
              <a:rPr lang="en-US" smtClean="0"/>
              <a:t>5/26/2019</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C668BC-A83E-4E13-9DC7-FF5D96E634D3}"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C668BC-A83E-4E13-9DC7-FF5D96E634D3}"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C668BC-A83E-4E13-9DC7-FF5D96E634D3}"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C668BC-A83E-4E13-9DC7-FF5D96E634D3}"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nal">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C668BC-A83E-4E13-9DC7-FF5D96E634D3}"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27ED4-969B-4BB1-BD01-8AA6A8798C52}" type="slidenum">
              <a:rPr lang="en-US" smtClean="0"/>
              <a:t>‹#›</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266700" y="2057401"/>
            <a:ext cx="5410200" cy="3133150"/>
          </a:xfrm>
          <a:prstGeom prst="rect">
            <a:avLst/>
          </a:prstGeom>
          <a:noFill/>
          <a:ln w="9525">
            <a:noFill/>
            <a:miter lim="800000"/>
            <a:headEnd/>
            <a:tailEnd/>
          </a:ln>
          <a:effectLst/>
        </p:spPr>
      </p:pic>
      <p:sp>
        <p:nvSpPr>
          <p:cNvPr id="8" name="TextBox 7"/>
          <p:cNvSpPr txBox="1"/>
          <p:nvPr/>
        </p:nvSpPr>
        <p:spPr>
          <a:xfrm>
            <a:off x="762000" y="381000"/>
            <a:ext cx="7543800" cy="1077218"/>
          </a:xfrm>
          <a:prstGeom prst="rect">
            <a:avLst/>
          </a:prstGeom>
          <a:noFill/>
        </p:spPr>
        <p:txBody>
          <a:bodyPr wrap="square" rtlCol="0">
            <a:spAutoFit/>
          </a:bodyPr>
          <a:lstStyle/>
          <a:p>
            <a:pPr algn="ctr"/>
            <a:r>
              <a:rPr lang="en-US" sz="3200" b="0">
                <a:solidFill>
                  <a:srgbClr val="C00000"/>
                </a:solidFill>
                <a:effectLst>
                  <a:outerShdw blurRad="38100" dist="38100" dir="2700000" algn="tl">
                    <a:srgbClr val="000000">
                      <a:alpha val="43137"/>
                    </a:srgbClr>
                  </a:outerShdw>
                </a:effectLst>
              </a:rPr>
              <a:t>CẢM</a:t>
            </a:r>
            <a:r>
              <a:rPr lang="en-US" sz="3200" b="0" baseline="0">
                <a:solidFill>
                  <a:srgbClr val="C00000"/>
                </a:solidFill>
                <a:effectLst>
                  <a:outerShdw blurRad="38100" dist="38100" dir="2700000" algn="tl">
                    <a:srgbClr val="000000">
                      <a:alpha val="43137"/>
                    </a:srgbClr>
                  </a:outerShdw>
                </a:effectLst>
              </a:rPr>
              <a:t> ƠN SỰ CHÚ Ý LẮNG NGHE CỦA THẦY CÔ, ANH CHỊ VÀ CÁC BẠN !</a:t>
            </a:r>
            <a:endParaRPr lang="en-US" sz="3200" b="0">
              <a:solidFill>
                <a:srgbClr val="C00000"/>
              </a:solidFill>
              <a:effectLst>
                <a:outerShdw blurRad="38100" dist="38100" dir="2700000" algn="tl">
                  <a:srgbClr val="000000">
                    <a:alpha val="43137"/>
                  </a:srgbClr>
                </a:outerShdw>
              </a:effectLst>
            </a:endParaRPr>
          </a:p>
        </p:txBody>
      </p:sp>
      <p:pic>
        <p:nvPicPr>
          <p:cNvPr id="1028" name="Picture 4" descr="Image result for question mark medical"/>
          <p:cNvPicPr>
            <a:picLocks noChangeAspect="1" noChangeArrowheads="1"/>
          </p:cNvPicPr>
          <p:nvPr/>
        </p:nvPicPr>
        <p:blipFill>
          <a:blip r:embed="rId3"/>
          <a:srcRect/>
          <a:stretch>
            <a:fillRect/>
          </a:stretch>
        </p:blipFill>
        <p:spPr bwMode="auto">
          <a:xfrm>
            <a:off x="5753100" y="2057400"/>
            <a:ext cx="3162300" cy="3124200"/>
          </a:xfrm>
          <a:prstGeom prst="rect">
            <a:avLst/>
          </a:prstGeom>
          <a:noFill/>
        </p:spPr>
      </p:pic>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Final">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C668BC-A83E-4E13-9DC7-FF5D96E634D3}"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27ED4-969B-4BB1-BD01-8AA6A8798C52}" type="slidenum">
              <a:rPr lang="en-US" smtClean="0"/>
              <a:t>‹#›</a:t>
            </a:fld>
            <a:endParaRPr lang="en-US"/>
          </a:p>
        </p:txBody>
      </p:sp>
      <p:sp>
        <p:nvSpPr>
          <p:cNvPr id="8" name="TextBox 7"/>
          <p:cNvSpPr txBox="1"/>
          <p:nvPr/>
        </p:nvSpPr>
        <p:spPr>
          <a:xfrm>
            <a:off x="762000" y="381000"/>
            <a:ext cx="7543800" cy="1077218"/>
          </a:xfrm>
          <a:prstGeom prst="rect">
            <a:avLst/>
          </a:prstGeom>
          <a:noFill/>
        </p:spPr>
        <p:txBody>
          <a:bodyPr wrap="square" rtlCol="0">
            <a:spAutoFit/>
          </a:bodyPr>
          <a:lstStyle/>
          <a:p>
            <a:pPr algn="ctr"/>
            <a:r>
              <a:rPr lang="en-US" sz="3200" b="0">
                <a:solidFill>
                  <a:srgbClr val="C00000"/>
                </a:solidFill>
                <a:effectLst>
                  <a:outerShdw blurRad="38100" dist="38100" dir="2700000" algn="tl">
                    <a:srgbClr val="000000">
                      <a:alpha val="43137"/>
                    </a:srgbClr>
                  </a:outerShdw>
                </a:effectLst>
              </a:rPr>
              <a:t>CẢM</a:t>
            </a:r>
            <a:r>
              <a:rPr lang="en-US" sz="3200" b="0" baseline="0">
                <a:solidFill>
                  <a:srgbClr val="C00000"/>
                </a:solidFill>
                <a:effectLst>
                  <a:outerShdw blurRad="38100" dist="38100" dir="2700000" algn="tl">
                    <a:srgbClr val="000000">
                      <a:alpha val="43137"/>
                    </a:srgbClr>
                  </a:outerShdw>
                </a:effectLst>
              </a:rPr>
              <a:t> ƠN SỰ CHÚ Ý LẮNG NGHE CỦA THẦY CÔ, ANH CHỊ VÀ CÁC BẠN !</a:t>
            </a:r>
            <a:endParaRPr lang="en-US" sz="3200" b="0">
              <a:solidFill>
                <a:srgbClr val="C00000"/>
              </a:solidFill>
              <a:effectLst>
                <a:outerShdw blurRad="38100" dist="38100" dir="2700000" algn="tl">
                  <a:srgbClr val="000000">
                    <a:alpha val="43137"/>
                  </a:srgbClr>
                </a:outerShdw>
              </a:effectLst>
            </a:endParaRPr>
          </a:p>
        </p:txBody>
      </p:sp>
      <p:pic>
        <p:nvPicPr>
          <p:cNvPr id="1028" name="Picture 4" descr="Image result for question mark medical"/>
          <p:cNvPicPr>
            <a:picLocks noChangeAspect="1" noChangeArrowheads="1"/>
          </p:cNvPicPr>
          <p:nvPr/>
        </p:nvPicPr>
        <p:blipFill>
          <a:blip r:embed="rId2"/>
          <a:srcRect/>
          <a:stretch>
            <a:fillRect/>
          </a:stretch>
        </p:blipFill>
        <p:spPr bwMode="auto">
          <a:xfrm>
            <a:off x="4953000" y="2133600"/>
            <a:ext cx="3162300" cy="3124200"/>
          </a:xfrm>
          <a:prstGeom prst="rect">
            <a:avLst/>
          </a:prstGeom>
          <a:noFill/>
        </p:spPr>
      </p:pic>
      <p:pic>
        <p:nvPicPr>
          <p:cNvPr id="73731" name="Picture 3" descr="C:\Users\Tran Dai Cuong\Downloads\preview.png"/>
          <p:cNvPicPr>
            <a:picLocks noChangeAspect="1" noChangeArrowheads="1"/>
          </p:cNvPicPr>
          <p:nvPr/>
        </p:nvPicPr>
        <p:blipFill>
          <a:blip r:embed="rId3"/>
          <a:srcRect/>
          <a:stretch>
            <a:fillRect/>
          </a:stretch>
        </p:blipFill>
        <p:spPr bwMode="auto">
          <a:xfrm>
            <a:off x="1285426" y="1524000"/>
            <a:ext cx="3286574" cy="4400550"/>
          </a:xfrm>
          <a:prstGeom prst="rect">
            <a:avLst/>
          </a:prstGeom>
          <a:noFill/>
        </p:spPr>
      </p:pic>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1"/>
            <a:ext cx="8229600" cy="4648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C668BC-A83E-4E13-9DC7-FF5D96E634D3}"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1"/>
            <a:ext cx="8229600" cy="3581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C668BC-A83E-4E13-9DC7-FF5D96E634D3}"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27ED4-969B-4BB1-BD01-8AA6A8798C52}" type="slidenum">
              <a:rPr lang="en-US" smtClean="0"/>
              <a:t>‹#›</a:t>
            </a:fld>
            <a:endParaRPr lang="en-US"/>
          </a:p>
        </p:txBody>
      </p:sp>
      <p:sp>
        <p:nvSpPr>
          <p:cNvPr id="8" name="Content Placeholder 2"/>
          <p:cNvSpPr>
            <a:spLocks noGrp="1"/>
          </p:cNvSpPr>
          <p:nvPr>
            <p:ph idx="13"/>
          </p:nvPr>
        </p:nvSpPr>
        <p:spPr>
          <a:xfrm>
            <a:off x="457200" y="5257800"/>
            <a:ext cx="8229600" cy="1066800"/>
          </a:xfrm>
        </p:spPr>
        <p:txBody>
          <a:bodyPr>
            <a:normAutofit/>
          </a:bodyPr>
          <a:lstStyle>
            <a:lvl1pPr algn="r">
              <a:defRPr sz="1400"/>
            </a:lvl1pPr>
          </a:lstStyle>
          <a:p>
            <a:pPr lvl="0"/>
            <a:r>
              <a:rPr lang="en-US"/>
              <a:t>Click to edit Master text styles</a:t>
            </a:r>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C668BC-A83E-4E13-9DC7-FF5D96E634D3}"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590800"/>
            <a:ext cx="7772400" cy="1362075"/>
          </a:xfrm>
        </p:spPr>
        <p:txBody>
          <a:bodyPr anchor="t"/>
          <a:lstStyle>
            <a:lvl1pPr algn="l">
              <a:defRPr sz="4000" b="1" cap="all"/>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E4C668BC-A83E-4E13-9DC7-FF5D96E634D3}"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C668BC-A83E-4E13-9DC7-FF5D96E634D3}"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C668BC-A83E-4E13-9DC7-FF5D96E634D3}" type="datetimeFigureOut">
              <a:rPr lang="en-US" smtClean="0"/>
              <a:t>5/26/2019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C668BC-A83E-4E13-9DC7-FF5D96E634D3}" type="datetimeFigureOut">
              <a:rPr lang="en-US" smtClean="0"/>
              <a:t>5/26/2019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C668BC-A83E-4E13-9DC7-FF5D96E634D3}" type="datetimeFigureOut">
              <a:rPr lang="en-US" smtClean="0"/>
              <a:t>5/26/2019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527ED4-969B-4BB1-BD01-8AA6A8798C52}" type="slidenum">
              <a:rPr lang="en-US" smtClean="0"/>
              <a:t>‹#›</a:t>
            </a:fld>
            <a:endParaRPr 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65538" name="Picture 2" descr="http://tuoitreyduoc.com/web/upload/hinhanh/logo-khoa-y_1458006753.png"/>
          <p:cNvPicPr>
            <a:picLocks noChangeAspect="1" noChangeArrowheads="1"/>
          </p:cNvPicPr>
          <p:nvPr/>
        </p:nvPicPr>
        <p:blipFill>
          <a:blip r:embed="rId17" cstate="print"/>
          <a:srcRect/>
          <a:stretch>
            <a:fillRect/>
          </a:stretch>
        </p:blipFill>
        <p:spPr bwMode="auto">
          <a:xfrm>
            <a:off x="8477713" y="68766"/>
            <a:ext cx="641195" cy="641195"/>
          </a:xfrm>
          <a:prstGeom prst="rect">
            <a:avLst/>
          </a:prstGeom>
          <a:noFill/>
        </p:spPr>
      </p:pic>
      <p:pic>
        <p:nvPicPr>
          <p:cNvPr id="65545" name="Picture 9" descr="D:\logo.png"/>
          <p:cNvPicPr>
            <a:picLocks noChangeAspect="1" noChangeArrowheads="1"/>
          </p:cNvPicPr>
          <p:nvPr/>
        </p:nvPicPr>
        <p:blipFill>
          <a:blip r:embed="rId18"/>
          <a:srcRect/>
          <a:stretch>
            <a:fillRect/>
          </a:stretch>
        </p:blipFill>
        <p:spPr bwMode="auto">
          <a:xfrm>
            <a:off x="0" y="44605"/>
            <a:ext cx="609600" cy="609600"/>
          </a:xfrm>
          <a:prstGeom prst="rect">
            <a:avLst/>
          </a:prstGeom>
          <a:noFill/>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latin typeface="Tahoma" pitchFamily="34" charset="0"/>
                <a:cs typeface="Tahoma" pitchFamily="34" charset="0"/>
              </a:defRPr>
            </a:lvl1pPr>
          </a:lstStyle>
          <a:p>
            <a:fld id="{E4C668BC-A83E-4E13-9DC7-FF5D96E634D3}" type="datetimeFigureOut">
              <a:rPr lang="en-US" smtClean="0"/>
              <a:t>5/26/2019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latin typeface="Tahoma" pitchFamily="34" charset="0"/>
                <a:cs typeface="Tahoma" pitchFamily="34" charset="0"/>
              </a:defRPr>
            </a:lvl1pPr>
          </a:lstStyle>
          <a:p>
            <a:endParaRPr lang="en-US"/>
          </a:p>
        </p:txBody>
      </p:sp>
      <p:sp>
        <p:nvSpPr>
          <p:cNvPr id="6" name="Slide Number Placeholder 5"/>
          <p:cNvSpPr>
            <a:spLocks noGrp="1"/>
          </p:cNvSpPr>
          <p:nvPr>
            <p:ph type="sldNum" sz="quarter" idx="4"/>
          </p:nvPr>
        </p:nvSpPr>
        <p:spPr>
          <a:xfrm>
            <a:off x="7086600" y="6416675"/>
            <a:ext cx="2133600" cy="365125"/>
          </a:xfrm>
          <a:prstGeom prst="rect">
            <a:avLst/>
          </a:prstGeom>
        </p:spPr>
        <p:txBody>
          <a:bodyPr vert="horz" lIns="91440" tIns="45720" rIns="91440" bIns="45720" rtlCol="0" anchor="ctr"/>
          <a:lstStyle>
            <a:lvl1pPr algn="r">
              <a:defRPr sz="2400">
                <a:solidFill>
                  <a:srgbClr val="C00000"/>
                </a:solidFill>
                <a:latin typeface="Tahoma" pitchFamily="34" charset="0"/>
                <a:cs typeface="Tahoma" pitchFamily="34" charset="0"/>
              </a:defRPr>
            </a:lvl1pPr>
          </a:lstStyle>
          <a:p>
            <a:fld id="{ED527ED4-969B-4BB1-BD01-8AA6A8798C5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Lst>
  <p:transition>
    <p:wipe dir="r"/>
  </p:transition>
  <p:txStyles>
    <p:titleStyle>
      <a:lvl1pPr algn="ctr" defTabSz="914400" rtl="0" eaLnBrk="1" latinLnBrk="0" hangingPunct="1">
        <a:spcBef>
          <a:spcPct val="0"/>
        </a:spcBef>
        <a:buNone/>
        <a:defRPr sz="4400" kern="1200">
          <a:solidFill>
            <a:srgbClr val="FFFF00"/>
          </a:solidFill>
          <a:effectLst>
            <a:outerShdw blurRad="38100" dist="38100" dir="2700000" algn="tl">
              <a:srgbClr val="000000">
                <a:alpha val="43137"/>
              </a:srgbClr>
            </a:outerShdw>
          </a:effectLst>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6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X-QUANG LỒNG NGỰC</a:t>
            </a:r>
            <a:br>
              <a:rPr lang="en-US"/>
            </a:br>
            <a:r>
              <a:rPr lang="en-US"/>
              <a:t>TRONG BỆNH LÝ TIM MẠCH</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07850618"/>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214"/>
            <a:ext cx="8229600" cy="1143000"/>
          </a:xfrm>
        </p:spPr>
        <p:txBody>
          <a:bodyPr/>
          <a:lstStyle/>
          <a:p>
            <a:r>
              <a:rPr lang="en-US" dirty="0"/>
              <a:t>HÍT ĐỦ SÂU ?</a:t>
            </a:r>
          </a:p>
        </p:txBody>
      </p:sp>
      <p:pic>
        <p:nvPicPr>
          <p:cNvPr id="4" name="Object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0999" y="1600200"/>
            <a:ext cx="4176841" cy="4419600"/>
          </a:xfrm>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524000"/>
            <a:ext cx="4191000"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405488"/>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dirty="0"/>
              <a:t>CÂN XỨNG</a:t>
            </a:r>
          </a:p>
        </p:txBody>
      </p:sp>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84200" y="824805"/>
            <a:ext cx="3073400" cy="3518595"/>
          </a:xfrm>
          <a:prstGeom prst="rect">
            <a:avLst/>
          </a:prstGeom>
          <a:noFill/>
        </p:spPr>
      </p:pic>
      <p:pic>
        <p:nvPicPr>
          <p:cNvPr id="5" name="Picture 4"/>
          <p:cNvPicPr/>
          <p:nvPr/>
        </p:nvPicPr>
        <p:blipFill>
          <a:blip r:embed="rId4">
            <a:extLst>
              <a:ext uri="{28A0092B-C50C-407E-A947-70E740481C1C}">
                <a14:useLocalDpi xmlns:a14="http://schemas.microsoft.com/office/drawing/2010/main" val="0"/>
              </a:ext>
            </a:extLst>
          </a:blip>
          <a:srcRect t="708" b="708"/>
          <a:stretch>
            <a:fillRect/>
          </a:stretch>
        </p:blipFill>
        <p:spPr>
          <a:xfrm>
            <a:off x="584200" y="4482405"/>
            <a:ext cx="8407400" cy="2146995"/>
          </a:xfrm>
          <a:prstGeom prst="rect">
            <a:avLst/>
          </a:prstGeom>
          <a:blipFill>
            <a:blip r:embed="rId5"/>
            <a:stretch>
              <a:fillRect/>
            </a:stretch>
          </a:blipFill>
        </p:spPr>
      </p:pic>
      <p:sp>
        <p:nvSpPr>
          <p:cNvPr id="6" name="Rectangle 5"/>
          <p:cNvSpPr/>
          <p:nvPr/>
        </p:nvSpPr>
        <p:spPr>
          <a:xfrm>
            <a:off x="3810000" y="1600200"/>
            <a:ext cx="4876800" cy="1384995"/>
          </a:xfrm>
          <a:prstGeom prst="rect">
            <a:avLst/>
          </a:prstGeom>
        </p:spPr>
        <p:txBody>
          <a:bodyPr wrap="square">
            <a:spAutoFit/>
          </a:bodyPr>
          <a:lstStyle/>
          <a:p>
            <a:r>
              <a:rPr lang="en-US" sz="2800" dirty="0" err="1"/>
              <a:t>Khoảng</a:t>
            </a:r>
            <a:r>
              <a:rPr lang="en-US" sz="2800" dirty="0"/>
              <a:t> </a:t>
            </a:r>
            <a:r>
              <a:rPr lang="en-US" sz="2800" dirty="0" err="1"/>
              <a:t>cách</a:t>
            </a:r>
            <a:r>
              <a:rPr lang="en-US" sz="2800" dirty="0"/>
              <a:t> </a:t>
            </a:r>
            <a:r>
              <a:rPr lang="en-US" sz="2800" dirty="0" err="1"/>
              <a:t>từ</a:t>
            </a:r>
            <a:r>
              <a:rPr lang="en-US" sz="2800" dirty="0"/>
              <a:t> </a:t>
            </a:r>
            <a:r>
              <a:rPr lang="en-US" sz="2800" dirty="0" err="1"/>
              <a:t>đầu</a:t>
            </a:r>
            <a:r>
              <a:rPr lang="en-US" sz="2800" dirty="0"/>
              <a:t> </a:t>
            </a:r>
            <a:r>
              <a:rPr lang="en-US" sz="2800" dirty="0" err="1"/>
              <a:t>trong</a:t>
            </a:r>
            <a:r>
              <a:rPr lang="en-US" sz="2800" dirty="0"/>
              <a:t> </a:t>
            </a:r>
            <a:r>
              <a:rPr lang="en-US" sz="2800" dirty="0" err="1"/>
              <a:t>xương</a:t>
            </a:r>
            <a:r>
              <a:rPr lang="en-US" sz="2800" dirty="0"/>
              <a:t> </a:t>
            </a:r>
            <a:r>
              <a:rPr lang="en-US" sz="2800" dirty="0" err="1"/>
              <a:t>đòn</a:t>
            </a:r>
            <a:r>
              <a:rPr lang="en-US" sz="2800" dirty="0"/>
              <a:t> </a:t>
            </a:r>
            <a:r>
              <a:rPr lang="en-US" sz="2800" dirty="0" err="1"/>
              <a:t>đến</a:t>
            </a:r>
            <a:r>
              <a:rPr lang="en-US" sz="2800" dirty="0"/>
              <a:t> </a:t>
            </a:r>
            <a:r>
              <a:rPr lang="en-US" sz="2800" dirty="0" err="1"/>
              <a:t>mỏm</a:t>
            </a:r>
            <a:r>
              <a:rPr lang="en-US" sz="2800" dirty="0"/>
              <a:t> gai </a:t>
            </a:r>
            <a:r>
              <a:rPr lang="en-US" sz="2800" dirty="0" err="1"/>
              <a:t>đốt</a:t>
            </a:r>
            <a:r>
              <a:rPr lang="en-US" sz="2800" dirty="0"/>
              <a:t> </a:t>
            </a:r>
            <a:r>
              <a:rPr lang="en-US" sz="2800" dirty="0" err="1"/>
              <a:t>sống</a:t>
            </a:r>
            <a:r>
              <a:rPr lang="en-US" sz="2800" dirty="0"/>
              <a:t> </a:t>
            </a:r>
            <a:r>
              <a:rPr lang="en-US" sz="2800" dirty="0" err="1"/>
              <a:t>ngực</a:t>
            </a:r>
            <a:r>
              <a:rPr lang="en-US" sz="2800" dirty="0"/>
              <a:t> 2 </a:t>
            </a:r>
            <a:r>
              <a:rPr lang="en-US" sz="2800" dirty="0" err="1"/>
              <a:t>bên</a:t>
            </a:r>
            <a:r>
              <a:rPr lang="en-US" sz="2800" dirty="0"/>
              <a:t> </a:t>
            </a:r>
            <a:r>
              <a:rPr lang="en-US" sz="2800" dirty="0" err="1"/>
              <a:t>bằng</a:t>
            </a:r>
            <a:r>
              <a:rPr lang="en-US" sz="2800" dirty="0"/>
              <a:t> </a:t>
            </a:r>
            <a:r>
              <a:rPr lang="en-US" sz="2800" dirty="0" err="1"/>
              <a:t>nhau</a:t>
            </a:r>
            <a:endParaRPr lang="en-US" sz="2800" dirty="0"/>
          </a:p>
        </p:txBody>
      </p:sp>
    </p:spTree>
    <p:extLst>
      <p:ext uri="{BB962C8B-B14F-4D97-AF65-F5344CB8AC3E}">
        <p14:creationId xmlns:p14="http://schemas.microsoft.com/office/powerpoint/2010/main" val="1678122151"/>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GIẢI PHẪU HỌC BÌNH THƯỜNG</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 y="1219200"/>
            <a:ext cx="8763000" cy="5486400"/>
          </a:xfrm>
          <a:prstGeom prst="rect">
            <a:avLst/>
          </a:prstGeom>
          <a:noFill/>
          <a:ln>
            <a:noFill/>
          </a:ln>
        </p:spPr>
      </p:pic>
    </p:spTree>
    <p:extLst>
      <p:ext uri="{BB962C8B-B14F-4D97-AF65-F5344CB8AC3E}">
        <p14:creationId xmlns:p14="http://schemas.microsoft.com/office/powerpoint/2010/main" val="1169949161"/>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543"/>
            <a:ext cx="8229600" cy="658585"/>
          </a:xfrm>
        </p:spPr>
        <p:txBody>
          <a:bodyPr>
            <a:normAutofit fontScale="90000"/>
          </a:bodyPr>
          <a:lstStyle/>
          <a:p>
            <a:r>
              <a:rPr lang="en-US" sz="4000" dirty="0"/>
              <a:t>GIẢI PHẪU HỌC</a:t>
            </a:r>
          </a:p>
        </p:txBody>
      </p:sp>
      <p:pic>
        <p:nvPicPr>
          <p:cNvPr id="4" name="Picture 2"/>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1500" y="702128"/>
            <a:ext cx="800100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2445972"/>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800"/>
            <a:ext cx="8229600" cy="1143000"/>
          </a:xfrm>
        </p:spPr>
        <p:txBody>
          <a:bodyPr/>
          <a:lstStyle/>
          <a:p>
            <a:r>
              <a:rPr lang="en-US" dirty="0"/>
              <a:t>PHIM THẲNG</a:t>
            </a:r>
          </a:p>
        </p:txBody>
      </p:sp>
      <p:pic>
        <p:nvPicPr>
          <p:cNvPr id="4" name="Picture 2"/>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1" y="1061357"/>
            <a:ext cx="4419599"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4724398" y="1066800"/>
            <a:ext cx="426720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4855078"/>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86"/>
            <a:ext cx="8229600" cy="751114"/>
          </a:xfrm>
        </p:spPr>
        <p:txBody>
          <a:bodyPr>
            <a:normAutofit fontScale="90000"/>
          </a:bodyPr>
          <a:lstStyle/>
          <a:p>
            <a:r>
              <a:rPr lang="en-US" dirty="0"/>
              <a:t>PHIM NGHIÊNG</a:t>
            </a:r>
          </a:p>
        </p:txBody>
      </p:sp>
      <p:pic>
        <p:nvPicPr>
          <p:cNvPr id="4" name="Picture 2"/>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52600" y="914400"/>
            <a:ext cx="54483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1986122"/>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CÁC THÔNG SỐ CƠ BẢN</a:t>
            </a:r>
          </a:p>
        </p:txBody>
      </p:sp>
    </p:spTree>
    <p:extLst>
      <p:ext uri="{BB962C8B-B14F-4D97-AF65-F5344CB8AC3E}">
        <p14:creationId xmlns:p14="http://schemas.microsoft.com/office/powerpoint/2010/main" val="3152465791"/>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VỊ THẾ TIM</a:t>
            </a:r>
          </a:p>
        </p:txBody>
      </p:sp>
      <p:pic>
        <p:nvPicPr>
          <p:cNvPr id="4" name="Content Placeholder 6"/>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447800"/>
            <a:ext cx="3200400" cy="4114800"/>
          </a:xfrm>
          <a:prstGeom prst="rect">
            <a:avLst/>
          </a:prstGeom>
        </p:spPr>
      </p:pic>
      <p:pic>
        <p:nvPicPr>
          <p:cNvPr id="6" name="Content Placeholder 4"/>
          <p:cNvPicPr/>
          <p:nvPr/>
        </p:nvPicPr>
        <p:blipFill>
          <a:blip r:embed="rId4">
            <a:extLst>
              <a:ext uri="{28A0092B-C50C-407E-A947-70E740481C1C}">
                <a14:useLocalDpi xmlns:a14="http://schemas.microsoft.com/office/drawing/2010/main" val="0"/>
              </a:ext>
            </a:extLst>
          </a:blip>
          <a:stretch>
            <a:fillRect/>
          </a:stretch>
        </p:blipFill>
        <p:spPr>
          <a:xfrm>
            <a:off x="3200400" y="1447800"/>
            <a:ext cx="3124200" cy="4021507"/>
          </a:xfrm>
          <a:prstGeom prst="rect">
            <a:avLst/>
          </a:prstGeom>
        </p:spPr>
      </p:pic>
      <p:pic>
        <p:nvPicPr>
          <p:cNvPr id="7" name="Content Placeholder 4"/>
          <p:cNvPicPr/>
          <p:nvPr/>
        </p:nvPicPr>
        <p:blipFill>
          <a:blip r:embed="rId5">
            <a:extLst>
              <a:ext uri="{28A0092B-C50C-407E-A947-70E740481C1C}">
                <a14:useLocalDpi xmlns:a14="http://schemas.microsoft.com/office/drawing/2010/main" val="0"/>
              </a:ext>
            </a:extLst>
          </a:blip>
          <a:stretch>
            <a:fillRect/>
          </a:stretch>
        </p:blipFill>
        <p:spPr>
          <a:xfrm>
            <a:off x="6324600" y="1447799"/>
            <a:ext cx="2819400" cy="4021507"/>
          </a:xfrm>
          <a:prstGeom prst="rect">
            <a:avLst/>
          </a:prstGeom>
        </p:spPr>
      </p:pic>
    </p:spTree>
    <p:extLst>
      <p:ext uri="{BB962C8B-B14F-4D97-AF65-F5344CB8AC3E}">
        <p14:creationId xmlns:p14="http://schemas.microsoft.com/office/powerpoint/2010/main" val="2508682955"/>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BÓNG TIM</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990600"/>
            <a:ext cx="5029200" cy="5592762"/>
          </a:xfrm>
          <a:prstGeom prst="rect">
            <a:avLst/>
          </a:prstGeom>
          <a:noFill/>
          <a:ln>
            <a:noFill/>
          </a:ln>
          <a:extLst/>
        </p:spPr>
      </p:pic>
      <p:sp>
        <p:nvSpPr>
          <p:cNvPr id="5" name="Rectangle 4"/>
          <p:cNvSpPr/>
          <p:nvPr/>
        </p:nvSpPr>
        <p:spPr>
          <a:xfrm>
            <a:off x="5475514" y="1659285"/>
            <a:ext cx="3657600" cy="3970318"/>
          </a:xfrm>
          <a:prstGeom prst="rect">
            <a:avLst/>
          </a:prstGeom>
        </p:spPr>
        <p:txBody>
          <a:bodyPr wrap="square">
            <a:spAutoFit/>
          </a:bodyPr>
          <a:lstStyle/>
          <a:p>
            <a:pPr marL="457200" indent="-457200">
              <a:buFont typeface="Wingdings" panose="05000000000000000000" pitchFamily="2" charset="2"/>
              <a:buChar char="§"/>
            </a:pPr>
            <a:r>
              <a:rPr lang="en-US" sz="2800" dirty="0" err="1"/>
              <a:t>Bình</a:t>
            </a:r>
            <a:r>
              <a:rPr lang="en-US" sz="2800" dirty="0"/>
              <a:t> </a:t>
            </a:r>
            <a:r>
              <a:rPr lang="en-US" sz="2800" dirty="0" err="1"/>
              <a:t>thường</a:t>
            </a:r>
            <a:r>
              <a:rPr lang="en-US" sz="2800" dirty="0"/>
              <a:t> </a:t>
            </a:r>
            <a:r>
              <a:rPr lang="en-US" sz="2800" dirty="0" err="1"/>
              <a:t>bóng</a:t>
            </a:r>
            <a:r>
              <a:rPr lang="en-US" sz="2800" dirty="0"/>
              <a:t> </a:t>
            </a:r>
            <a:r>
              <a:rPr lang="en-US" sz="2800" dirty="0" err="1"/>
              <a:t>tim</a:t>
            </a:r>
            <a:r>
              <a:rPr lang="en-US" sz="2800" dirty="0"/>
              <a:t>: </a:t>
            </a:r>
            <a:r>
              <a:rPr lang="en-US" sz="2800" dirty="0" err="1"/>
              <a:t>bờ</a:t>
            </a:r>
            <a:r>
              <a:rPr lang="en-US" sz="2800" dirty="0"/>
              <a:t> </a:t>
            </a:r>
            <a:r>
              <a:rPr lang="en-US" sz="2800" dirty="0" err="1"/>
              <a:t>trái</a:t>
            </a:r>
            <a:r>
              <a:rPr lang="en-US" sz="2800" dirty="0"/>
              <a:t> ở 2/3 </a:t>
            </a:r>
            <a:r>
              <a:rPr lang="en-US" sz="2800" dirty="0" err="1"/>
              <a:t>trong</a:t>
            </a:r>
            <a:r>
              <a:rPr lang="en-US" sz="2800" dirty="0"/>
              <a:t> </a:t>
            </a:r>
            <a:r>
              <a:rPr lang="en-US" sz="2800" dirty="0" err="1"/>
              <a:t>phế</a:t>
            </a:r>
            <a:r>
              <a:rPr lang="en-US" sz="2800" dirty="0"/>
              <a:t> </a:t>
            </a:r>
            <a:r>
              <a:rPr lang="en-US" sz="2800" dirty="0" err="1"/>
              <a:t>trường</a:t>
            </a:r>
            <a:r>
              <a:rPr lang="en-US" sz="2800" dirty="0"/>
              <a:t> </a:t>
            </a:r>
            <a:r>
              <a:rPr lang="en-US" sz="2800" dirty="0" err="1"/>
              <a:t>và</a:t>
            </a:r>
            <a:r>
              <a:rPr lang="en-US" sz="2800" dirty="0"/>
              <a:t> </a:t>
            </a:r>
            <a:r>
              <a:rPr lang="en-US" sz="2800" dirty="0" err="1"/>
              <a:t>bờ</a:t>
            </a:r>
            <a:r>
              <a:rPr lang="en-US" sz="2800" dirty="0"/>
              <a:t> </a:t>
            </a:r>
            <a:r>
              <a:rPr lang="en-US" sz="2800" dirty="0" err="1"/>
              <a:t>phải</a:t>
            </a:r>
            <a:r>
              <a:rPr lang="en-US" sz="2800" dirty="0"/>
              <a:t> ở 1/3 </a:t>
            </a:r>
            <a:r>
              <a:rPr lang="en-US" sz="2800" dirty="0" err="1"/>
              <a:t>trong</a:t>
            </a:r>
            <a:r>
              <a:rPr lang="en-US" sz="2800" dirty="0"/>
              <a:t> </a:t>
            </a:r>
            <a:r>
              <a:rPr lang="en-US" sz="2800" dirty="0" err="1"/>
              <a:t>phế</a:t>
            </a:r>
            <a:r>
              <a:rPr lang="en-US" sz="2800" dirty="0"/>
              <a:t> </a:t>
            </a:r>
            <a:r>
              <a:rPr lang="en-US" sz="2800" dirty="0" err="1"/>
              <a:t>trường</a:t>
            </a:r>
            <a:endParaRPr lang="en-US" sz="2800" dirty="0"/>
          </a:p>
          <a:p>
            <a:pPr marL="457200" indent="-457200">
              <a:buFont typeface="Wingdings" panose="05000000000000000000" pitchFamily="2" charset="2"/>
              <a:buChar char="§"/>
            </a:pPr>
            <a:r>
              <a:rPr lang="en-US" sz="2800" dirty="0" err="1"/>
              <a:t>Chỉ</a:t>
            </a:r>
            <a:r>
              <a:rPr lang="en-US" sz="2800" dirty="0"/>
              <a:t> </a:t>
            </a:r>
            <a:r>
              <a:rPr lang="en-US" sz="2800" dirty="0" err="1"/>
              <a:t>số</a:t>
            </a:r>
            <a:r>
              <a:rPr lang="en-US" sz="2800" dirty="0"/>
              <a:t> </a:t>
            </a:r>
            <a:r>
              <a:rPr lang="en-US" sz="2800" dirty="0" err="1"/>
              <a:t>tim</a:t>
            </a:r>
            <a:r>
              <a:rPr lang="en-US" sz="2800" dirty="0"/>
              <a:t> – </a:t>
            </a:r>
            <a:r>
              <a:rPr lang="en-US" sz="2800" dirty="0" err="1"/>
              <a:t>lồng</a:t>
            </a:r>
            <a:r>
              <a:rPr lang="en-US" sz="2800" dirty="0"/>
              <a:t> </a:t>
            </a:r>
            <a:r>
              <a:rPr lang="en-US" sz="2800" dirty="0" err="1"/>
              <a:t>ngực</a:t>
            </a:r>
            <a:r>
              <a:rPr lang="en-US" sz="2800" dirty="0"/>
              <a:t> &lt; 0,5 (0,55)</a:t>
            </a:r>
          </a:p>
          <a:p>
            <a:pPr marL="457200" indent="-457200">
              <a:buFont typeface="Wingdings" panose="05000000000000000000" pitchFamily="2" charset="2"/>
              <a:buChar char="§"/>
            </a:pPr>
            <a:r>
              <a:rPr lang="en-US" sz="2800" dirty="0" err="1"/>
              <a:t>Trẻ</a:t>
            </a:r>
            <a:r>
              <a:rPr lang="en-US" sz="2800" dirty="0"/>
              <a:t> </a:t>
            </a:r>
            <a:r>
              <a:rPr lang="en-US" sz="2800" dirty="0" err="1"/>
              <a:t>dưới</a:t>
            </a:r>
            <a:r>
              <a:rPr lang="en-US" sz="2800" dirty="0"/>
              <a:t> 5 </a:t>
            </a:r>
            <a:r>
              <a:rPr lang="en-US" sz="2800" dirty="0" err="1"/>
              <a:t>tuổi</a:t>
            </a:r>
            <a:r>
              <a:rPr lang="en-US" sz="2800" dirty="0"/>
              <a:t> &lt; 0,6</a:t>
            </a:r>
          </a:p>
        </p:txBody>
      </p:sp>
    </p:spTree>
    <p:extLst>
      <p:ext uri="{BB962C8B-B14F-4D97-AF65-F5344CB8AC3E}">
        <p14:creationId xmlns:p14="http://schemas.microsoft.com/office/powerpoint/2010/main" val="761087093"/>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CHỈ SỐ TIM – LỒNG NGỰC</a:t>
            </a:r>
          </a:p>
        </p:txBody>
      </p:sp>
      <p:pic>
        <p:nvPicPr>
          <p:cNvPr id="4" name="Picture 8" descr="hinh minh hoa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3399" y="1378694"/>
            <a:ext cx="4191001" cy="4869706"/>
          </a:xfrm>
        </p:spPr>
      </p:pic>
      <p:pic>
        <p:nvPicPr>
          <p:cNvPr id="5" name="Picture 8" descr="hinh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909055" y="1378694"/>
            <a:ext cx="4026485" cy="4869706"/>
          </a:xfrm>
          <a:prstGeom prst="rect">
            <a:avLst/>
          </a:prstGeom>
        </p:spPr>
      </p:pic>
    </p:spTree>
    <p:extLst>
      <p:ext uri="{BB962C8B-B14F-4D97-AF65-F5344CB8AC3E}">
        <p14:creationId xmlns:p14="http://schemas.microsoft.com/office/powerpoint/2010/main" val="159579129"/>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MỤC TIÊU</a:t>
            </a:r>
          </a:p>
        </p:txBody>
      </p:sp>
      <p:sp>
        <p:nvSpPr>
          <p:cNvPr id="3" name="Content Placeholder 2"/>
          <p:cNvSpPr>
            <a:spLocks noGrp="1"/>
          </p:cNvSpPr>
          <p:nvPr>
            <p:ph idx="1"/>
          </p:nvPr>
        </p:nvSpPr>
        <p:spPr/>
        <p:txBody>
          <a:bodyPr/>
          <a:lstStyle/>
          <a:p>
            <a:r>
              <a:rPr lang="en-US" dirty="0"/>
              <a:t>1. </a:t>
            </a:r>
            <a:r>
              <a:rPr lang="en-US" dirty="0" err="1"/>
              <a:t>Trình</a:t>
            </a:r>
            <a:r>
              <a:rPr lang="en-US" dirty="0"/>
              <a:t> </a:t>
            </a:r>
            <a:r>
              <a:rPr lang="en-US" dirty="0" err="1"/>
              <a:t>bày</a:t>
            </a:r>
            <a:r>
              <a:rPr lang="en-US" dirty="0"/>
              <a:t> </a:t>
            </a:r>
            <a:r>
              <a:rPr lang="en-US" dirty="0" err="1"/>
              <a:t>được</a:t>
            </a:r>
            <a:r>
              <a:rPr lang="en-US" dirty="0"/>
              <a:t> </a:t>
            </a:r>
            <a:r>
              <a:rPr lang="en-US" dirty="0" err="1"/>
              <a:t>giải</a:t>
            </a:r>
            <a:r>
              <a:rPr lang="en-US" dirty="0"/>
              <a:t> </a:t>
            </a:r>
            <a:r>
              <a:rPr lang="en-US" dirty="0" err="1"/>
              <a:t>phẫu</a:t>
            </a:r>
            <a:r>
              <a:rPr lang="en-US" dirty="0"/>
              <a:t> </a:t>
            </a:r>
            <a:r>
              <a:rPr lang="en-US" dirty="0" err="1"/>
              <a:t>hình</a:t>
            </a:r>
            <a:r>
              <a:rPr lang="en-US" dirty="0"/>
              <a:t> </a:t>
            </a:r>
            <a:r>
              <a:rPr lang="en-US" dirty="0" err="1"/>
              <a:t>ảnh</a:t>
            </a:r>
            <a:r>
              <a:rPr lang="en-US" dirty="0"/>
              <a:t> </a:t>
            </a:r>
            <a:r>
              <a:rPr lang="en-US" dirty="0" err="1"/>
              <a:t>tim</a:t>
            </a:r>
            <a:r>
              <a:rPr lang="en-US" dirty="0"/>
              <a:t> </a:t>
            </a:r>
            <a:r>
              <a:rPr lang="en-US" dirty="0" err="1"/>
              <a:t>mạch</a:t>
            </a:r>
            <a:r>
              <a:rPr lang="en-US" dirty="0"/>
              <a:t> </a:t>
            </a:r>
            <a:r>
              <a:rPr lang="en-US" dirty="0" err="1"/>
              <a:t>bình</a:t>
            </a:r>
            <a:r>
              <a:rPr lang="en-US" dirty="0"/>
              <a:t> </a:t>
            </a:r>
            <a:r>
              <a:rPr lang="en-US" dirty="0" err="1"/>
              <a:t>thường</a:t>
            </a:r>
            <a:r>
              <a:rPr lang="en-US" dirty="0"/>
              <a:t> </a:t>
            </a:r>
            <a:r>
              <a:rPr lang="en-US" dirty="0" err="1"/>
              <a:t>trên</a:t>
            </a:r>
            <a:r>
              <a:rPr lang="en-US" dirty="0"/>
              <a:t> </a:t>
            </a:r>
            <a:r>
              <a:rPr lang="en-US" dirty="0" err="1"/>
              <a:t>phim</a:t>
            </a:r>
            <a:r>
              <a:rPr lang="en-US" dirty="0"/>
              <a:t> X-</a:t>
            </a:r>
            <a:r>
              <a:rPr lang="en-US" dirty="0" err="1"/>
              <a:t>quang</a:t>
            </a:r>
            <a:r>
              <a:rPr lang="en-US" dirty="0"/>
              <a:t> </a:t>
            </a:r>
            <a:r>
              <a:rPr lang="en-US" dirty="0" err="1"/>
              <a:t>lồng</a:t>
            </a:r>
            <a:r>
              <a:rPr lang="en-US" dirty="0"/>
              <a:t> </a:t>
            </a:r>
            <a:r>
              <a:rPr lang="en-US" dirty="0" err="1"/>
              <a:t>ngực</a:t>
            </a:r>
            <a:endParaRPr lang="en-US" dirty="0"/>
          </a:p>
          <a:p>
            <a:r>
              <a:rPr lang="en-US" dirty="0"/>
              <a:t>2. </a:t>
            </a:r>
            <a:r>
              <a:rPr lang="en-US" dirty="0" err="1"/>
              <a:t>Phân</a:t>
            </a:r>
            <a:r>
              <a:rPr lang="en-US" dirty="0"/>
              <a:t> </a:t>
            </a:r>
            <a:r>
              <a:rPr lang="en-US" dirty="0" err="1"/>
              <a:t>tích</a:t>
            </a:r>
            <a:r>
              <a:rPr lang="en-US" dirty="0"/>
              <a:t> </a:t>
            </a:r>
            <a:r>
              <a:rPr lang="en-US" dirty="0" err="1"/>
              <a:t>các</a:t>
            </a:r>
            <a:r>
              <a:rPr lang="en-US" dirty="0"/>
              <a:t> </a:t>
            </a:r>
            <a:r>
              <a:rPr lang="en-US" dirty="0" err="1"/>
              <a:t>thay</a:t>
            </a:r>
            <a:r>
              <a:rPr lang="en-US" dirty="0"/>
              <a:t> </a:t>
            </a:r>
            <a:r>
              <a:rPr lang="en-US" dirty="0" err="1"/>
              <a:t>đổi</a:t>
            </a:r>
            <a:r>
              <a:rPr lang="en-US" dirty="0"/>
              <a:t> </a:t>
            </a:r>
            <a:r>
              <a:rPr lang="en-US" dirty="0" err="1"/>
              <a:t>hình</a:t>
            </a:r>
            <a:r>
              <a:rPr lang="en-US" dirty="0"/>
              <a:t> </a:t>
            </a:r>
            <a:r>
              <a:rPr lang="en-US" dirty="0" err="1"/>
              <a:t>ảnh</a:t>
            </a:r>
            <a:r>
              <a:rPr lang="en-US" dirty="0"/>
              <a:t> </a:t>
            </a:r>
            <a:r>
              <a:rPr lang="en-US" dirty="0" err="1"/>
              <a:t>tim</a:t>
            </a:r>
            <a:r>
              <a:rPr lang="en-US" dirty="0"/>
              <a:t> </a:t>
            </a:r>
            <a:r>
              <a:rPr lang="en-US" dirty="0" err="1"/>
              <a:t>mạch</a:t>
            </a:r>
            <a:r>
              <a:rPr lang="en-US" dirty="0"/>
              <a:t> </a:t>
            </a:r>
            <a:r>
              <a:rPr lang="en-US" dirty="0" err="1"/>
              <a:t>cơ</a:t>
            </a:r>
            <a:r>
              <a:rPr lang="en-US" dirty="0"/>
              <a:t> </a:t>
            </a:r>
            <a:r>
              <a:rPr lang="en-US" dirty="0" err="1"/>
              <a:t>bản</a:t>
            </a:r>
            <a:r>
              <a:rPr lang="en-US" dirty="0"/>
              <a:t> </a:t>
            </a:r>
            <a:r>
              <a:rPr lang="en-US" dirty="0" err="1"/>
              <a:t>trên</a:t>
            </a:r>
            <a:r>
              <a:rPr lang="en-US" dirty="0"/>
              <a:t> </a:t>
            </a:r>
            <a:r>
              <a:rPr lang="en-US" dirty="0" err="1"/>
              <a:t>phim</a:t>
            </a:r>
            <a:r>
              <a:rPr lang="en-US" dirty="0"/>
              <a:t> X-</a:t>
            </a:r>
            <a:r>
              <a:rPr lang="en-US" dirty="0" err="1"/>
              <a:t>quang</a:t>
            </a:r>
            <a:r>
              <a:rPr lang="en-US" dirty="0"/>
              <a:t> </a:t>
            </a:r>
            <a:r>
              <a:rPr lang="en-US" dirty="0" err="1"/>
              <a:t>lồng</a:t>
            </a:r>
            <a:r>
              <a:rPr lang="en-US" dirty="0"/>
              <a:t> </a:t>
            </a:r>
            <a:r>
              <a:rPr lang="en-US" dirty="0" err="1"/>
              <a:t>ngực</a:t>
            </a:r>
            <a:endParaRPr lang="en-US" dirty="0"/>
          </a:p>
          <a:p>
            <a:r>
              <a:rPr lang="en-US" dirty="0"/>
              <a:t>3. </a:t>
            </a:r>
            <a:r>
              <a:rPr lang="en-US" dirty="0" err="1"/>
              <a:t>Nhận</a:t>
            </a:r>
            <a:r>
              <a:rPr lang="en-US" dirty="0"/>
              <a:t> </a:t>
            </a:r>
            <a:r>
              <a:rPr lang="en-US" dirty="0" err="1"/>
              <a:t>biết</a:t>
            </a:r>
            <a:r>
              <a:rPr lang="en-US" dirty="0"/>
              <a:t> </a:t>
            </a:r>
            <a:r>
              <a:rPr lang="en-US" dirty="0" err="1"/>
              <a:t>hình</a:t>
            </a:r>
            <a:r>
              <a:rPr lang="en-US" dirty="0"/>
              <a:t> </a:t>
            </a:r>
            <a:r>
              <a:rPr lang="en-US" dirty="0" err="1"/>
              <a:t>ảnh</a:t>
            </a:r>
            <a:r>
              <a:rPr lang="en-US" dirty="0"/>
              <a:t> </a:t>
            </a:r>
            <a:r>
              <a:rPr lang="en-US" dirty="0" err="1"/>
              <a:t>bệnh</a:t>
            </a:r>
            <a:r>
              <a:rPr lang="en-US" dirty="0"/>
              <a:t> </a:t>
            </a:r>
            <a:r>
              <a:rPr lang="en-US" dirty="0" err="1"/>
              <a:t>lý</a:t>
            </a:r>
            <a:r>
              <a:rPr lang="en-US" dirty="0"/>
              <a:t> </a:t>
            </a:r>
            <a:r>
              <a:rPr lang="en-US" dirty="0" err="1"/>
              <a:t>tim</a:t>
            </a:r>
            <a:r>
              <a:rPr lang="en-US" dirty="0"/>
              <a:t> </a:t>
            </a:r>
            <a:r>
              <a:rPr lang="en-US" dirty="0" err="1"/>
              <a:t>mạch</a:t>
            </a:r>
            <a:r>
              <a:rPr lang="en-US" dirty="0"/>
              <a:t> </a:t>
            </a:r>
            <a:r>
              <a:rPr lang="en-US" dirty="0" err="1"/>
              <a:t>trên</a:t>
            </a:r>
            <a:r>
              <a:rPr lang="en-US" dirty="0"/>
              <a:t> </a:t>
            </a:r>
            <a:r>
              <a:rPr lang="en-US" dirty="0" err="1"/>
              <a:t>phim</a:t>
            </a:r>
            <a:r>
              <a:rPr lang="en-US" dirty="0"/>
              <a:t> X-</a:t>
            </a:r>
            <a:r>
              <a:rPr lang="en-US" dirty="0" err="1"/>
              <a:t>quang</a:t>
            </a:r>
            <a:r>
              <a:rPr lang="en-US" dirty="0"/>
              <a:t> </a:t>
            </a:r>
            <a:r>
              <a:rPr lang="en-US" dirty="0" err="1"/>
              <a:t>lồng</a:t>
            </a:r>
            <a:r>
              <a:rPr lang="en-US" dirty="0"/>
              <a:t> </a:t>
            </a:r>
            <a:r>
              <a:rPr lang="en-US" dirty="0" err="1"/>
              <a:t>ngực</a:t>
            </a:r>
            <a:endParaRPr lang="en-US" dirty="0"/>
          </a:p>
          <a:p>
            <a:endParaRPr lang="en-US" dirty="0"/>
          </a:p>
        </p:txBody>
      </p:sp>
    </p:spTree>
    <p:extLst>
      <p:ext uri="{BB962C8B-B14F-4D97-AF65-F5344CB8AC3E}">
        <p14:creationId xmlns:p14="http://schemas.microsoft.com/office/powerpoint/2010/main" val="2344373838"/>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CHỈ SỐ TIM – LỒNG NGỰC</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4419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a:blip r:embed="rId4">
            <a:extLst>
              <a:ext uri="{28A0092B-C50C-407E-A947-70E740481C1C}">
                <a14:useLocalDpi xmlns:a14="http://schemas.microsoft.com/office/drawing/2010/main" val="0"/>
              </a:ext>
            </a:extLst>
          </a:blip>
          <a:srcRect t="708" b="708"/>
          <a:stretch>
            <a:fillRect/>
          </a:stretch>
        </p:blipFill>
        <p:spPr>
          <a:xfrm>
            <a:off x="228600" y="4268924"/>
            <a:ext cx="8686800" cy="2314438"/>
          </a:xfrm>
          <a:prstGeom prst="rect">
            <a:avLst/>
          </a:prstGeom>
          <a:blipFill>
            <a:blip r:embed="rId5"/>
            <a:stretch>
              <a:fillRect/>
            </a:stretch>
          </a:blipFill>
        </p:spPr>
      </p:pic>
      <p:sp>
        <p:nvSpPr>
          <p:cNvPr id="6" name="Rectangle 5"/>
          <p:cNvSpPr/>
          <p:nvPr/>
        </p:nvSpPr>
        <p:spPr>
          <a:xfrm>
            <a:off x="4735286" y="1627882"/>
            <a:ext cx="4419600" cy="1077218"/>
          </a:xfrm>
          <a:prstGeom prst="rect">
            <a:avLst/>
          </a:prstGeom>
        </p:spPr>
        <p:txBody>
          <a:bodyPr wrap="square">
            <a:spAutoFit/>
          </a:bodyPr>
          <a:lstStyle/>
          <a:p>
            <a:r>
              <a:rPr lang="en-US" sz="3200" dirty="0" err="1"/>
              <a:t>Ảnh</a:t>
            </a:r>
            <a:r>
              <a:rPr lang="en-US" sz="3200" dirty="0"/>
              <a:t> </a:t>
            </a:r>
            <a:r>
              <a:rPr lang="en-US" sz="3200" dirty="0" err="1"/>
              <a:t>hưởng</a:t>
            </a:r>
            <a:r>
              <a:rPr lang="en-US" sz="3200" dirty="0"/>
              <a:t> </a:t>
            </a:r>
            <a:r>
              <a:rPr lang="en-US" sz="3200" dirty="0" err="1"/>
              <a:t>bởi</a:t>
            </a:r>
            <a:r>
              <a:rPr lang="en-US" sz="3200" dirty="0"/>
              <a:t> </a:t>
            </a:r>
            <a:r>
              <a:rPr lang="en-US" sz="3200" dirty="0" err="1"/>
              <a:t>tuổi</a:t>
            </a:r>
            <a:r>
              <a:rPr lang="en-US" sz="3200" dirty="0"/>
              <a:t>, </a:t>
            </a:r>
            <a:r>
              <a:rPr lang="en-US" sz="3200" dirty="0" err="1"/>
              <a:t>tư</a:t>
            </a:r>
            <a:r>
              <a:rPr lang="en-US" sz="3200" dirty="0"/>
              <a:t> </a:t>
            </a:r>
            <a:r>
              <a:rPr lang="en-US" sz="3200" dirty="0" err="1"/>
              <a:t>thế</a:t>
            </a:r>
            <a:r>
              <a:rPr lang="en-US" sz="3200" dirty="0"/>
              <a:t>, </a:t>
            </a:r>
            <a:r>
              <a:rPr lang="en-US" sz="3200" dirty="0" err="1"/>
              <a:t>hướng</a:t>
            </a:r>
            <a:r>
              <a:rPr lang="en-US" sz="3200" dirty="0"/>
              <a:t> </a:t>
            </a:r>
            <a:r>
              <a:rPr lang="en-US" sz="3200" dirty="0" err="1"/>
              <a:t>chiếu</a:t>
            </a:r>
            <a:r>
              <a:rPr lang="en-US" sz="3200" dirty="0"/>
              <a:t> </a:t>
            </a:r>
            <a:r>
              <a:rPr lang="en-US" sz="3200" dirty="0" err="1"/>
              <a:t>tia</a:t>
            </a:r>
            <a:endParaRPr lang="en-US" sz="3200" dirty="0"/>
          </a:p>
        </p:txBody>
      </p:sp>
    </p:spTree>
    <p:extLst>
      <p:ext uri="{BB962C8B-B14F-4D97-AF65-F5344CB8AC3E}">
        <p14:creationId xmlns:p14="http://schemas.microsoft.com/office/powerpoint/2010/main" val="2953855800"/>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LỚN NHĨ PHẢI</a:t>
            </a:r>
          </a:p>
        </p:txBody>
      </p:sp>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417638"/>
            <a:ext cx="4267200" cy="4906962"/>
          </a:xfrm>
          <a:prstGeom prst="rect">
            <a:avLst/>
          </a:prstGeom>
          <a:noFill/>
        </p:spPr>
      </p:pic>
      <p:pic>
        <p:nvPicPr>
          <p:cNvPr id="6" name="Picture 5" descr="基本病变 04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1417638"/>
            <a:ext cx="3962400" cy="4906962"/>
          </a:xfrm>
          <a:prstGeom prst="rect">
            <a:avLst/>
          </a:prstGeom>
          <a:noFill/>
          <a:ln>
            <a:solidFill>
              <a:schemeClr val="folHlink"/>
            </a:solidFill>
            <a:miter lim="800000"/>
            <a:headEnd/>
            <a:tailEnd/>
          </a:ln>
          <a:effectLst/>
          <a:extLst/>
        </p:spPr>
      </p:pic>
    </p:spTree>
    <p:extLst>
      <p:ext uri="{BB962C8B-B14F-4D97-AF65-F5344CB8AC3E}">
        <p14:creationId xmlns:p14="http://schemas.microsoft.com/office/powerpoint/2010/main" val="2478768326"/>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LỚN NHĨ TRÁI</a:t>
            </a:r>
          </a:p>
        </p:txBody>
      </p:sp>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371600"/>
            <a:ext cx="4038600" cy="4953000"/>
          </a:xfrm>
          <a:prstGeom prst="rect">
            <a:avLst/>
          </a:prstGeom>
          <a:noFill/>
        </p:spPr>
      </p:pic>
      <p:pic>
        <p:nvPicPr>
          <p:cNvPr id="5" name="Pictur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1371600"/>
            <a:ext cx="3581400" cy="4953000"/>
          </a:xfrm>
          <a:prstGeom prst="rect">
            <a:avLst/>
          </a:prstGeom>
          <a:noFill/>
        </p:spPr>
      </p:pic>
    </p:spTree>
    <p:extLst>
      <p:ext uri="{BB962C8B-B14F-4D97-AF65-F5344CB8AC3E}">
        <p14:creationId xmlns:p14="http://schemas.microsoft.com/office/powerpoint/2010/main" val="448961331"/>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LỚN NHĨ TRÁI</a:t>
            </a:r>
          </a:p>
        </p:txBody>
      </p:sp>
      <p:pic>
        <p:nvPicPr>
          <p:cNvPr id="6" name="Content Placeholder 5"/>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295400"/>
            <a:ext cx="3581400" cy="5105400"/>
          </a:xfrm>
          <a:prstGeom prst="rect">
            <a:avLst/>
          </a:prstGeom>
          <a:noFill/>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219200"/>
            <a:ext cx="4419600" cy="5181600"/>
          </a:xfrm>
          <a:prstGeom prst="rect">
            <a:avLst/>
          </a:prstGeom>
          <a:noFill/>
        </p:spPr>
      </p:pic>
    </p:spTree>
    <p:extLst>
      <p:ext uri="{BB962C8B-B14F-4D97-AF65-F5344CB8AC3E}">
        <p14:creationId xmlns:p14="http://schemas.microsoft.com/office/powerpoint/2010/main" val="859259725"/>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94" y="61165"/>
            <a:ext cx="8229600" cy="715962"/>
          </a:xfrm>
        </p:spPr>
        <p:txBody>
          <a:bodyPr>
            <a:normAutofit fontScale="90000"/>
          </a:bodyPr>
          <a:lstStyle/>
          <a:p>
            <a:r>
              <a:rPr lang="en-US" dirty="0"/>
              <a:t>LỚN THẤT PHẢI</a:t>
            </a:r>
          </a:p>
        </p:txBody>
      </p:sp>
      <p:pic>
        <p:nvPicPr>
          <p:cNvPr id="4" name="Content Placeholder 3"/>
          <p:cNvPicPr>
            <a:picLocks noGrp="1"/>
          </p:cNvPicPr>
          <p:nvPr>
            <p:ph idx="1"/>
          </p:nvPr>
        </p:nvPicPr>
        <p:blipFill>
          <a:blip r:embed="rId3">
            <a:lum bright="20000" contrast="20000"/>
            <a:extLst>
              <a:ext uri="{28A0092B-C50C-407E-A947-70E740481C1C}">
                <a14:useLocalDpi xmlns:a14="http://schemas.microsoft.com/office/drawing/2010/main" val="0"/>
              </a:ext>
            </a:extLst>
          </a:blip>
          <a:srcRect r="40746"/>
          <a:stretch>
            <a:fillRect/>
          </a:stretch>
        </p:blipFill>
        <p:spPr bwMode="auto">
          <a:xfrm>
            <a:off x="125186" y="804341"/>
            <a:ext cx="4384221" cy="4866924"/>
          </a:xfrm>
          <a:prstGeom prst="rect">
            <a:avLst/>
          </a:prstGeom>
          <a:noFill/>
          <a:ln w="9525">
            <a:solidFill>
              <a:srgbClr val="FFFF66"/>
            </a:solidFill>
            <a:miter lim="800000"/>
            <a:headEnd/>
            <a:tailEnd/>
          </a:ln>
          <a:extLst/>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4667251" y="836806"/>
            <a:ext cx="3886200" cy="4834459"/>
          </a:xfrm>
          <a:prstGeom prst="rect">
            <a:avLst/>
          </a:prstGeom>
          <a:noFill/>
          <a:ln>
            <a:noFill/>
          </a:ln>
          <a:extLst/>
        </p:spPr>
      </p:pic>
      <p:pic>
        <p:nvPicPr>
          <p:cNvPr id="9" name="Content Placeholder 10"/>
          <p:cNvPicPr/>
          <p:nvPr/>
        </p:nvPicPr>
        <p:blipFill>
          <a:blip r:embed="rId5"/>
          <a:stretch>
            <a:fillRect/>
          </a:stretch>
        </p:blipFill>
        <p:spPr>
          <a:xfrm>
            <a:off x="2819400" y="773987"/>
            <a:ext cx="4572000" cy="4897278"/>
          </a:xfrm>
          <a:prstGeom prst="rect">
            <a:avLst/>
          </a:prstGeom>
        </p:spPr>
      </p:pic>
      <p:sp>
        <p:nvSpPr>
          <p:cNvPr id="3" name="TextBox 2">
            <a:extLst>
              <a:ext uri="{FF2B5EF4-FFF2-40B4-BE49-F238E27FC236}">
                <a16:creationId xmlns:a16="http://schemas.microsoft.com/office/drawing/2014/main" id="{53D2BACC-4F21-4B98-89E4-5D0107D2FCFC}"/>
              </a:ext>
            </a:extLst>
          </p:cNvPr>
          <p:cNvSpPr txBox="1"/>
          <p:nvPr/>
        </p:nvSpPr>
        <p:spPr>
          <a:xfrm>
            <a:off x="125187" y="5983130"/>
            <a:ext cx="9018814" cy="1200329"/>
          </a:xfrm>
          <a:prstGeom prst="rect">
            <a:avLst/>
          </a:prstGeom>
          <a:noFill/>
        </p:spPr>
        <p:txBody>
          <a:bodyPr wrap="square" rtlCol="0">
            <a:spAutoFit/>
          </a:bodyPr>
          <a:lstStyle/>
          <a:p>
            <a:r>
              <a:rPr lang="en-US" dirty="0" err="1"/>
              <a:t>Lớn</a:t>
            </a:r>
            <a:r>
              <a:rPr lang="en-US" dirty="0"/>
              <a:t> </a:t>
            </a:r>
            <a:r>
              <a:rPr lang="en-US" dirty="0" err="1"/>
              <a:t>thất</a:t>
            </a:r>
            <a:r>
              <a:rPr lang="en-US" dirty="0"/>
              <a:t> </a:t>
            </a:r>
            <a:r>
              <a:rPr lang="en-US" dirty="0" err="1"/>
              <a:t>phải</a:t>
            </a:r>
            <a:r>
              <a:rPr lang="en-US" dirty="0"/>
              <a:t> </a:t>
            </a:r>
            <a:r>
              <a:rPr lang="en-US" dirty="0" err="1"/>
              <a:t>biểu</a:t>
            </a:r>
            <a:r>
              <a:rPr lang="en-US" dirty="0"/>
              <a:t> </a:t>
            </a:r>
            <a:r>
              <a:rPr lang="en-US" dirty="0" err="1"/>
              <a:t>hiện</a:t>
            </a:r>
            <a:r>
              <a:rPr lang="en-US" dirty="0"/>
              <a:t> </a:t>
            </a:r>
            <a:r>
              <a:rPr lang="en-US" dirty="0" err="1"/>
              <a:t>trên</a:t>
            </a:r>
            <a:r>
              <a:rPr lang="en-US" dirty="0"/>
              <a:t> </a:t>
            </a:r>
            <a:r>
              <a:rPr lang="en-US" dirty="0" err="1"/>
              <a:t>phim</a:t>
            </a:r>
            <a:r>
              <a:rPr lang="en-US" dirty="0"/>
              <a:t> </a:t>
            </a:r>
            <a:r>
              <a:rPr lang="en-US" dirty="0" err="1"/>
              <a:t>thẳng</a:t>
            </a:r>
            <a:r>
              <a:rPr lang="en-US" dirty="0"/>
              <a:t> </a:t>
            </a:r>
            <a:r>
              <a:rPr lang="en-US" dirty="0" err="1"/>
              <a:t>là</a:t>
            </a:r>
            <a:r>
              <a:rPr lang="en-US" dirty="0"/>
              <a:t> </a:t>
            </a:r>
            <a:r>
              <a:rPr lang="en-US" dirty="0" err="1"/>
              <a:t>hình</a:t>
            </a:r>
            <a:r>
              <a:rPr lang="en-US" dirty="0"/>
              <a:t> </a:t>
            </a:r>
            <a:r>
              <a:rPr lang="en-US" dirty="0" err="1"/>
              <a:t>ảnh</a:t>
            </a:r>
            <a:r>
              <a:rPr lang="en-US" dirty="0"/>
              <a:t> </a:t>
            </a:r>
            <a:r>
              <a:rPr lang="en-US" dirty="0" err="1"/>
              <a:t>bờ</a:t>
            </a:r>
            <a:r>
              <a:rPr lang="en-US" dirty="0"/>
              <a:t> </a:t>
            </a:r>
            <a:r>
              <a:rPr lang="en-US" dirty="0" err="1"/>
              <a:t>tim</a:t>
            </a:r>
            <a:r>
              <a:rPr lang="en-US" dirty="0"/>
              <a:t> </a:t>
            </a:r>
            <a:r>
              <a:rPr lang="en-US" dirty="0" err="1"/>
              <a:t>bên</a:t>
            </a:r>
            <a:r>
              <a:rPr lang="en-US" dirty="0"/>
              <a:t> </a:t>
            </a:r>
            <a:r>
              <a:rPr lang="en-US" dirty="0" err="1"/>
              <a:t>trái</a:t>
            </a:r>
            <a:r>
              <a:rPr lang="en-US" dirty="0"/>
              <a:t> </a:t>
            </a:r>
            <a:r>
              <a:rPr lang="en-US" dirty="0" err="1"/>
              <a:t>tròn</a:t>
            </a:r>
            <a:r>
              <a:rPr lang="en-US" dirty="0"/>
              <a:t>, </a:t>
            </a:r>
            <a:r>
              <a:rPr lang="en-US" dirty="0" err="1"/>
              <a:t>mỏm</a:t>
            </a:r>
            <a:r>
              <a:rPr lang="en-US" dirty="0"/>
              <a:t> </a:t>
            </a:r>
            <a:r>
              <a:rPr lang="en-US" dirty="0" err="1"/>
              <a:t>tim</a:t>
            </a:r>
            <a:r>
              <a:rPr lang="en-US" dirty="0"/>
              <a:t> </a:t>
            </a:r>
            <a:r>
              <a:rPr lang="en-US" dirty="0" err="1"/>
              <a:t>chếch</a:t>
            </a:r>
            <a:r>
              <a:rPr lang="en-US" dirty="0"/>
              <a:t> </a:t>
            </a:r>
            <a:r>
              <a:rPr lang="en-US" dirty="0" err="1"/>
              <a:t>lên</a:t>
            </a:r>
            <a:r>
              <a:rPr lang="en-US" dirty="0"/>
              <a:t>, </a:t>
            </a:r>
            <a:r>
              <a:rPr lang="en-US" dirty="0" err="1"/>
              <a:t>góc</a:t>
            </a:r>
            <a:r>
              <a:rPr lang="en-US" dirty="0"/>
              <a:t> </a:t>
            </a:r>
            <a:r>
              <a:rPr lang="en-US" dirty="0" err="1"/>
              <a:t>tâm</a:t>
            </a:r>
            <a:r>
              <a:rPr lang="en-US" dirty="0"/>
              <a:t> </a:t>
            </a:r>
            <a:r>
              <a:rPr lang="en-US" dirty="0" err="1"/>
              <a:t>hoành</a:t>
            </a:r>
            <a:r>
              <a:rPr lang="en-US" dirty="0"/>
              <a:t> </a:t>
            </a:r>
            <a:r>
              <a:rPr lang="en-US" dirty="0" err="1"/>
              <a:t>nhọn</a:t>
            </a:r>
            <a:r>
              <a:rPr lang="en-US" dirty="0"/>
              <a:t> </a:t>
            </a:r>
            <a:r>
              <a:rPr lang="en-US" dirty="0" err="1"/>
              <a:t>và</a:t>
            </a:r>
            <a:r>
              <a:rPr lang="en-US" dirty="0"/>
              <a:t> </a:t>
            </a:r>
            <a:r>
              <a:rPr lang="en-US" dirty="0" err="1"/>
              <a:t>trên</a:t>
            </a:r>
            <a:r>
              <a:rPr lang="en-US" dirty="0"/>
              <a:t> </a:t>
            </a:r>
            <a:r>
              <a:rPr lang="en-US" dirty="0" err="1"/>
              <a:t>phim</a:t>
            </a:r>
            <a:r>
              <a:rPr lang="en-US" dirty="0"/>
              <a:t> </a:t>
            </a:r>
            <a:r>
              <a:rPr lang="en-US" dirty="0" err="1"/>
              <a:t>nghiêng</a:t>
            </a:r>
            <a:r>
              <a:rPr lang="en-US" dirty="0"/>
              <a:t> </a:t>
            </a:r>
            <a:r>
              <a:rPr lang="en-US" dirty="0" err="1"/>
              <a:t>là</a:t>
            </a:r>
            <a:r>
              <a:rPr lang="en-US" dirty="0"/>
              <a:t> </a:t>
            </a:r>
            <a:r>
              <a:rPr lang="en-US" dirty="0" err="1"/>
              <a:t>hình</a:t>
            </a:r>
            <a:r>
              <a:rPr lang="en-US" dirty="0"/>
              <a:t> </a:t>
            </a:r>
            <a:r>
              <a:rPr lang="en-US" dirty="0" err="1"/>
              <a:t>ảnh</a:t>
            </a:r>
            <a:r>
              <a:rPr lang="en-US" dirty="0"/>
              <a:t> </a:t>
            </a:r>
            <a:r>
              <a:rPr lang="en-US" dirty="0" err="1"/>
              <a:t>thất</a:t>
            </a:r>
            <a:r>
              <a:rPr lang="en-US" dirty="0"/>
              <a:t> </a:t>
            </a:r>
            <a:r>
              <a:rPr lang="en-US" dirty="0" err="1"/>
              <a:t>phải</a:t>
            </a:r>
            <a:r>
              <a:rPr lang="en-US" dirty="0"/>
              <a:t> to </a:t>
            </a:r>
            <a:r>
              <a:rPr lang="en-US" dirty="0" err="1"/>
              <a:t>làm</a:t>
            </a:r>
            <a:r>
              <a:rPr lang="en-US" dirty="0"/>
              <a:t> </a:t>
            </a:r>
            <a:r>
              <a:rPr lang="en-US" dirty="0" err="1"/>
              <a:t>hẹp</a:t>
            </a:r>
            <a:r>
              <a:rPr lang="en-US" dirty="0"/>
              <a:t> </a:t>
            </a:r>
            <a:r>
              <a:rPr lang="en-US" dirty="0" err="1"/>
              <a:t>khoảng</a:t>
            </a:r>
            <a:r>
              <a:rPr lang="en-US" dirty="0"/>
              <a:t> </a:t>
            </a:r>
            <a:r>
              <a:rPr lang="en-US" dirty="0" err="1"/>
              <a:t>sáng</a:t>
            </a:r>
            <a:r>
              <a:rPr lang="en-US" dirty="0"/>
              <a:t> </a:t>
            </a:r>
            <a:r>
              <a:rPr lang="en-US" dirty="0" err="1"/>
              <a:t>sau</a:t>
            </a:r>
            <a:r>
              <a:rPr lang="en-US" dirty="0"/>
              <a:t> </a:t>
            </a:r>
            <a:r>
              <a:rPr lang="en-US" dirty="0" err="1"/>
              <a:t>xương</a:t>
            </a:r>
            <a:r>
              <a:rPr lang="en-US" dirty="0"/>
              <a:t> </a:t>
            </a:r>
            <a:r>
              <a:rPr lang="en-US" dirty="0" err="1"/>
              <a:t>ức</a:t>
            </a:r>
            <a:endParaRPr lang="en-US" dirty="0"/>
          </a:p>
          <a:p>
            <a:endParaRPr lang="en-US" dirty="0"/>
          </a:p>
        </p:txBody>
      </p:sp>
    </p:spTree>
    <p:extLst>
      <p:ext uri="{BB962C8B-B14F-4D97-AF65-F5344CB8AC3E}">
        <p14:creationId xmlns:p14="http://schemas.microsoft.com/office/powerpoint/2010/main" val="7407607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fontScale="90000"/>
          </a:bodyPr>
          <a:lstStyle/>
          <a:p>
            <a:r>
              <a:rPr lang="en-US" dirty="0"/>
              <a:t>LỚN THẤT TRÁI</a:t>
            </a:r>
          </a:p>
        </p:txBody>
      </p:sp>
      <p:pic>
        <p:nvPicPr>
          <p:cNvPr id="4" name="Content Placeholder 3" descr="hinh minh hoa 2"/>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2257" y="868362"/>
            <a:ext cx="3733800" cy="4572000"/>
          </a:xfrm>
          <a:prstGeom prst="rect">
            <a:avLst/>
          </a:prstGeom>
          <a:noFill/>
          <a:ln>
            <a:noFill/>
          </a:ln>
          <a:extLst/>
        </p:spPr>
      </p:pic>
      <p:pic>
        <p:nvPicPr>
          <p:cNvPr id="5" name="Content Placeholder 6"/>
          <p:cNvPicPr/>
          <p:nvPr/>
        </p:nvPicPr>
        <p:blipFill>
          <a:blip r:embed="rId4" cstate="print">
            <a:extLst>
              <a:ext uri="{28A0092B-C50C-407E-A947-70E740481C1C}">
                <a14:useLocalDpi xmlns:a14="http://schemas.microsoft.com/office/drawing/2010/main" val="0"/>
              </a:ext>
            </a:extLst>
          </a:blip>
          <a:stretch>
            <a:fillRect/>
          </a:stretch>
        </p:blipFill>
        <p:spPr>
          <a:xfrm>
            <a:off x="4547372" y="764948"/>
            <a:ext cx="3564803" cy="4648200"/>
          </a:xfrm>
          <a:prstGeom prst="rect">
            <a:avLst/>
          </a:prstGeom>
        </p:spPr>
      </p:pic>
      <p:sp>
        <p:nvSpPr>
          <p:cNvPr id="3" name="TextBox 2">
            <a:extLst>
              <a:ext uri="{FF2B5EF4-FFF2-40B4-BE49-F238E27FC236}">
                <a16:creationId xmlns:a16="http://schemas.microsoft.com/office/drawing/2014/main" id="{36500754-62AD-4D39-AE6A-A65C1FDF871C}"/>
              </a:ext>
            </a:extLst>
          </p:cNvPr>
          <p:cNvSpPr txBox="1"/>
          <p:nvPr/>
        </p:nvSpPr>
        <p:spPr>
          <a:xfrm>
            <a:off x="642257" y="5528945"/>
            <a:ext cx="8229600" cy="1200329"/>
          </a:xfrm>
          <a:prstGeom prst="rect">
            <a:avLst/>
          </a:prstGeom>
          <a:noFill/>
        </p:spPr>
        <p:txBody>
          <a:bodyPr wrap="square" rtlCol="0">
            <a:spAutoFit/>
          </a:bodyPr>
          <a:lstStyle/>
          <a:p>
            <a:pPr>
              <a:defRPr/>
            </a:pPr>
            <a:r>
              <a:rPr lang="en-US" dirty="0" err="1"/>
              <a:t>Lớn</a:t>
            </a:r>
            <a:r>
              <a:rPr lang="en-US" dirty="0"/>
              <a:t> </a:t>
            </a:r>
            <a:r>
              <a:rPr lang="en-US" dirty="0" err="1"/>
              <a:t>thất</a:t>
            </a:r>
            <a:r>
              <a:rPr lang="en-US" dirty="0"/>
              <a:t> </a:t>
            </a:r>
            <a:r>
              <a:rPr lang="en-US" dirty="0" err="1"/>
              <a:t>trái</a:t>
            </a:r>
            <a:r>
              <a:rPr lang="en-US" dirty="0"/>
              <a:t>: </a:t>
            </a:r>
            <a:r>
              <a:rPr lang="en-US" dirty="0" err="1"/>
              <a:t>hình</a:t>
            </a:r>
            <a:r>
              <a:rPr lang="en-US" dirty="0"/>
              <a:t> </a:t>
            </a:r>
            <a:r>
              <a:rPr lang="en-US" dirty="0" err="1"/>
              <a:t>ảnh</a:t>
            </a:r>
            <a:r>
              <a:rPr lang="en-US" dirty="0"/>
              <a:t> </a:t>
            </a:r>
            <a:r>
              <a:rPr lang="en-US" dirty="0" err="1"/>
              <a:t>cung</a:t>
            </a:r>
            <a:r>
              <a:rPr lang="en-US" dirty="0"/>
              <a:t> </a:t>
            </a:r>
            <a:r>
              <a:rPr lang="en-US" dirty="0" err="1"/>
              <a:t>dưới</a:t>
            </a:r>
            <a:r>
              <a:rPr lang="en-US" dirty="0"/>
              <a:t> </a:t>
            </a:r>
            <a:r>
              <a:rPr lang="en-US" dirty="0" err="1"/>
              <a:t>trái</a:t>
            </a:r>
            <a:r>
              <a:rPr lang="en-US" dirty="0"/>
              <a:t> </a:t>
            </a:r>
            <a:r>
              <a:rPr lang="en-US" dirty="0" err="1"/>
              <a:t>lồi</a:t>
            </a:r>
            <a:r>
              <a:rPr lang="en-US" dirty="0"/>
              <a:t>, </a:t>
            </a:r>
            <a:r>
              <a:rPr lang="en-US" dirty="0" err="1"/>
              <a:t>mỏm</a:t>
            </a:r>
            <a:r>
              <a:rPr lang="en-US" dirty="0"/>
              <a:t> </a:t>
            </a:r>
            <a:r>
              <a:rPr lang="en-US" dirty="0" err="1"/>
              <a:t>tim</a:t>
            </a:r>
            <a:r>
              <a:rPr lang="en-US" dirty="0"/>
              <a:t> </a:t>
            </a:r>
            <a:r>
              <a:rPr lang="en-US" dirty="0" err="1"/>
              <a:t>chúc</a:t>
            </a:r>
            <a:r>
              <a:rPr lang="en-US" dirty="0"/>
              <a:t> </a:t>
            </a:r>
            <a:r>
              <a:rPr lang="en-US" dirty="0" err="1"/>
              <a:t>xuống</a:t>
            </a:r>
            <a:r>
              <a:rPr lang="en-US" dirty="0"/>
              <a:t>, </a:t>
            </a:r>
            <a:r>
              <a:rPr lang="en-US" dirty="0" err="1"/>
              <a:t>chỉ</a:t>
            </a:r>
            <a:r>
              <a:rPr lang="en-US" dirty="0"/>
              <a:t> </a:t>
            </a:r>
            <a:r>
              <a:rPr lang="en-US" dirty="0" err="1"/>
              <a:t>số</a:t>
            </a:r>
            <a:r>
              <a:rPr lang="en-US" dirty="0"/>
              <a:t> </a:t>
            </a:r>
            <a:r>
              <a:rPr lang="en-US" dirty="0" err="1"/>
              <a:t>tim-lồng</a:t>
            </a:r>
            <a:r>
              <a:rPr lang="en-US" dirty="0"/>
              <a:t> </a:t>
            </a:r>
            <a:r>
              <a:rPr lang="en-US" dirty="0" err="1"/>
              <a:t>ngực</a:t>
            </a:r>
            <a:r>
              <a:rPr lang="en-US" dirty="0"/>
              <a:t> &gt; 0,5, </a:t>
            </a:r>
            <a:r>
              <a:rPr lang="en-US" dirty="0" err="1"/>
              <a:t>trên</a:t>
            </a:r>
            <a:r>
              <a:rPr lang="en-US" dirty="0"/>
              <a:t> </a:t>
            </a:r>
            <a:r>
              <a:rPr lang="en-US" dirty="0" err="1"/>
              <a:t>phim</a:t>
            </a:r>
            <a:r>
              <a:rPr lang="en-US" dirty="0"/>
              <a:t> </a:t>
            </a:r>
            <a:r>
              <a:rPr lang="en-US" dirty="0" err="1"/>
              <a:t>nghiêng</a:t>
            </a:r>
            <a:r>
              <a:rPr lang="en-US" dirty="0"/>
              <a:t> </a:t>
            </a:r>
            <a:r>
              <a:rPr lang="en-US" dirty="0" err="1"/>
              <a:t>có</a:t>
            </a:r>
            <a:r>
              <a:rPr lang="en-US" dirty="0"/>
              <a:t> </a:t>
            </a:r>
            <a:r>
              <a:rPr lang="en-US" dirty="0" err="1"/>
              <a:t>dấu</a:t>
            </a:r>
            <a:r>
              <a:rPr lang="en-US" dirty="0"/>
              <a:t> Hoffman-</a:t>
            </a:r>
            <a:r>
              <a:rPr lang="en-US" dirty="0" err="1"/>
              <a:t>Rigler</a:t>
            </a:r>
            <a:r>
              <a:rPr lang="en-US" dirty="0"/>
              <a:t>: </a:t>
            </a:r>
            <a:r>
              <a:rPr lang="en-US" dirty="0" err="1"/>
              <a:t>khoảng</a:t>
            </a:r>
            <a:r>
              <a:rPr lang="en-US" dirty="0"/>
              <a:t> </a:t>
            </a:r>
            <a:r>
              <a:rPr lang="en-US" dirty="0" err="1"/>
              <a:t>cách</a:t>
            </a:r>
            <a:r>
              <a:rPr lang="en-US" dirty="0"/>
              <a:t> </a:t>
            </a:r>
            <a:r>
              <a:rPr lang="en-US" dirty="0" err="1"/>
              <a:t>bờ</a:t>
            </a:r>
            <a:r>
              <a:rPr lang="en-US" dirty="0"/>
              <a:t> </a:t>
            </a:r>
            <a:r>
              <a:rPr lang="en-US" dirty="0" err="1"/>
              <a:t>thất</a:t>
            </a:r>
            <a:r>
              <a:rPr lang="en-US" dirty="0"/>
              <a:t> </a:t>
            </a:r>
            <a:r>
              <a:rPr lang="en-US" dirty="0" err="1"/>
              <a:t>trái</a:t>
            </a:r>
            <a:r>
              <a:rPr lang="en-US" dirty="0"/>
              <a:t> </a:t>
            </a:r>
            <a:r>
              <a:rPr lang="en-US" dirty="0" err="1"/>
              <a:t>và</a:t>
            </a:r>
            <a:r>
              <a:rPr lang="en-US" dirty="0"/>
              <a:t> </a:t>
            </a:r>
            <a:r>
              <a:rPr lang="en-US" dirty="0" err="1"/>
              <a:t>bờ</a:t>
            </a:r>
            <a:r>
              <a:rPr lang="en-US" dirty="0"/>
              <a:t> </a:t>
            </a:r>
            <a:r>
              <a:rPr lang="en-US" dirty="0" err="1"/>
              <a:t>sau</a:t>
            </a:r>
            <a:r>
              <a:rPr lang="en-US" dirty="0"/>
              <a:t> TMC d</a:t>
            </a:r>
            <a:r>
              <a:rPr lang="vi-VN" dirty="0"/>
              <a:t>ư</a:t>
            </a:r>
            <a:r>
              <a:rPr lang="en-US" dirty="0" err="1"/>
              <a:t>ới</a:t>
            </a:r>
            <a:r>
              <a:rPr lang="en-US" dirty="0"/>
              <a:t>&gt; 1,8cm </a:t>
            </a:r>
            <a:r>
              <a:rPr lang="en-US" dirty="0" err="1"/>
              <a:t>đo</a:t>
            </a:r>
            <a:r>
              <a:rPr lang="en-US" dirty="0"/>
              <a:t> </a:t>
            </a:r>
            <a:r>
              <a:rPr lang="en-US" dirty="0" err="1"/>
              <a:t>tại</a:t>
            </a:r>
            <a:r>
              <a:rPr lang="en-US" dirty="0"/>
              <a:t> </a:t>
            </a:r>
            <a:r>
              <a:rPr lang="en-US" dirty="0" err="1"/>
              <a:t>vị</a:t>
            </a:r>
            <a:r>
              <a:rPr lang="en-US" dirty="0"/>
              <a:t> </a:t>
            </a:r>
            <a:r>
              <a:rPr lang="en-US" dirty="0" err="1"/>
              <a:t>trí</a:t>
            </a:r>
            <a:r>
              <a:rPr lang="en-US" dirty="0"/>
              <a:t> </a:t>
            </a:r>
            <a:r>
              <a:rPr lang="en-US" dirty="0" err="1"/>
              <a:t>trên</a:t>
            </a:r>
            <a:r>
              <a:rPr lang="en-US" dirty="0"/>
              <a:t> </a:t>
            </a:r>
            <a:r>
              <a:rPr lang="en-US" dirty="0" err="1"/>
              <a:t>chỗ</a:t>
            </a:r>
            <a:r>
              <a:rPr lang="en-US" dirty="0"/>
              <a:t> </a:t>
            </a:r>
            <a:r>
              <a:rPr lang="en-US" dirty="0" err="1"/>
              <a:t>giao</a:t>
            </a:r>
            <a:r>
              <a:rPr lang="en-US" dirty="0"/>
              <a:t> </a:t>
            </a:r>
            <a:r>
              <a:rPr lang="en-US" dirty="0" err="1"/>
              <a:t>nhau</a:t>
            </a:r>
            <a:r>
              <a:rPr lang="en-US" dirty="0"/>
              <a:t> </a:t>
            </a:r>
            <a:r>
              <a:rPr lang="en-US" dirty="0" err="1"/>
              <a:t>của</a:t>
            </a:r>
            <a:r>
              <a:rPr lang="en-US" dirty="0"/>
              <a:t> </a:t>
            </a:r>
            <a:r>
              <a:rPr lang="en-US" dirty="0" err="1"/>
              <a:t>cơ</a:t>
            </a:r>
            <a:r>
              <a:rPr lang="en-US" dirty="0"/>
              <a:t> </a:t>
            </a:r>
            <a:r>
              <a:rPr lang="en-US" dirty="0" err="1"/>
              <a:t>hoành</a:t>
            </a:r>
            <a:r>
              <a:rPr lang="en-US" dirty="0"/>
              <a:t> </a:t>
            </a:r>
            <a:r>
              <a:rPr lang="en-US" dirty="0" err="1"/>
              <a:t>và</a:t>
            </a:r>
            <a:r>
              <a:rPr lang="en-US" dirty="0"/>
              <a:t> </a:t>
            </a:r>
            <a:r>
              <a:rPr lang="en-US" dirty="0" err="1"/>
              <a:t>tĩnh</a:t>
            </a:r>
            <a:r>
              <a:rPr lang="en-US" dirty="0"/>
              <a:t> </a:t>
            </a:r>
            <a:r>
              <a:rPr lang="en-US" dirty="0" err="1"/>
              <a:t>mạch</a:t>
            </a:r>
            <a:r>
              <a:rPr lang="en-US" dirty="0"/>
              <a:t> </a:t>
            </a:r>
            <a:r>
              <a:rPr lang="en-US" dirty="0" err="1"/>
              <a:t>chủ</a:t>
            </a:r>
            <a:r>
              <a:rPr lang="en-US" dirty="0"/>
              <a:t> </a:t>
            </a:r>
            <a:r>
              <a:rPr lang="en-US" dirty="0" err="1"/>
              <a:t>dưới</a:t>
            </a:r>
            <a:r>
              <a:rPr lang="en-US" dirty="0"/>
              <a:t> 2cm, </a:t>
            </a:r>
            <a:r>
              <a:rPr lang="en-US" dirty="0" err="1"/>
              <a:t>hẹp</a:t>
            </a:r>
            <a:r>
              <a:rPr lang="en-US" dirty="0"/>
              <a:t>/</a:t>
            </a:r>
            <a:r>
              <a:rPr lang="en-US" dirty="0" err="1"/>
              <a:t>mất</a:t>
            </a:r>
            <a:r>
              <a:rPr lang="en-US" dirty="0"/>
              <a:t> </a:t>
            </a:r>
            <a:r>
              <a:rPr lang="en-US" dirty="0" err="1"/>
              <a:t>khoảng</a:t>
            </a:r>
            <a:r>
              <a:rPr lang="en-US" dirty="0"/>
              <a:t> </a:t>
            </a:r>
            <a:r>
              <a:rPr lang="en-US" dirty="0" err="1"/>
              <a:t>sáng</a:t>
            </a:r>
            <a:r>
              <a:rPr lang="en-US" dirty="0"/>
              <a:t> </a:t>
            </a:r>
            <a:r>
              <a:rPr lang="en-US" dirty="0" err="1"/>
              <a:t>sau</a:t>
            </a:r>
            <a:r>
              <a:rPr lang="en-US" dirty="0"/>
              <a:t> </a:t>
            </a:r>
            <a:r>
              <a:rPr lang="en-US" dirty="0" err="1"/>
              <a:t>tim.</a:t>
            </a:r>
            <a:endParaRPr lang="en-US" dirty="0"/>
          </a:p>
        </p:txBody>
      </p:sp>
    </p:spTree>
    <p:extLst>
      <p:ext uri="{BB962C8B-B14F-4D97-AF65-F5344CB8AC3E}">
        <p14:creationId xmlns:p14="http://schemas.microsoft.com/office/powerpoint/2010/main" val="972488974"/>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
            <a:ext cx="8229600" cy="990600"/>
          </a:xfrm>
        </p:spPr>
        <p:txBody>
          <a:bodyPr>
            <a:normAutofit/>
          </a:bodyPr>
          <a:lstStyle/>
          <a:p>
            <a:r>
              <a:rPr lang="en-US" dirty="0"/>
              <a:t>ĐỘNG MẠCH CHỦ</a:t>
            </a:r>
          </a:p>
        </p:txBody>
      </p:sp>
      <p:pic>
        <p:nvPicPr>
          <p:cNvPr id="4" name="Content Placeholder 3" descr="hinh 5"/>
          <p:cNvPicPr>
            <a:picLocks noGrp="1"/>
          </p:cNvPicPr>
          <p:nvPr>
            <p:ph idx="1"/>
          </p:nvPr>
        </p:nvPicPr>
        <p:blipFill>
          <a:blip r:embed="rId3">
            <a:extLst>
              <a:ext uri="{28A0092B-C50C-407E-A947-70E740481C1C}">
                <a14:useLocalDpi xmlns:a14="http://schemas.microsoft.com/office/drawing/2010/main" val="0"/>
              </a:ext>
            </a:extLst>
          </a:blip>
          <a:srcRect r="31073"/>
          <a:stretch>
            <a:fillRect/>
          </a:stretch>
        </p:blipFill>
        <p:spPr bwMode="auto">
          <a:xfrm>
            <a:off x="304800" y="1524000"/>
            <a:ext cx="2895600" cy="3886200"/>
          </a:xfrm>
          <a:prstGeom prst="rect">
            <a:avLst/>
          </a:prstGeom>
          <a:noFill/>
          <a:ln>
            <a:noFill/>
          </a:ln>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471188"/>
            <a:ext cx="2590800" cy="3939012"/>
          </a:xfrm>
          <a:prstGeom prst="rect">
            <a:avLst/>
          </a:prstGeom>
          <a:noFill/>
          <a:ln>
            <a:noFill/>
          </a:ln>
          <a:extLst/>
        </p:spPr>
      </p:pic>
      <p:pic>
        <p:nvPicPr>
          <p:cNvPr id="6" name="Content Placeholder 3" descr="Dilated-aorta.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1471188"/>
            <a:ext cx="3124200" cy="3939012"/>
          </a:xfrm>
          <a:prstGeom prst="rect">
            <a:avLst/>
          </a:prstGeom>
          <a:noFill/>
          <a:ln>
            <a:noFill/>
          </a:ln>
          <a:extLst/>
        </p:spPr>
      </p:pic>
      <p:sp>
        <p:nvSpPr>
          <p:cNvPr id="3" name="TextBox 2">
            <a:extLst>
              <a:ext uri="{FF2B5EF4-FFF2-40B4-BE49-F238E27FC236}">
                <a16:creationId xmlns:a16="http://schemas.microsoft.com/office/drawing/2014/main" id="{358A5563-3DB1-429C-B956-E9622057961F}"/>
              </a:ext>
            </a:extLst>
          </p:cNvPr>
          <p:cNvSpPr txBox="1"/>
          <p:nvPr/>
        </p:nvSpPr>
        <p:spPr>
          <a:xfrm>
            <a:off x="304800" y="5657671"/>
            <a:ext cx="8534400" cy="1200329"/>
          </a:xfrm>
          <a:prstGeom prst="rect">
            <a:avLst/>
          </a:prstGeom>
          <a:noFill/>
        </p:spPr>
        <p:txBody>
          <a:bodyPr wrap="square" rtlCol="0">
            <a:spAutoFit/>
          </a:bodyPr>
          <a:lstStyle/>
          <a:p>
            <a:r>
              <a:rPr lang="en-US" dirty="0" err="1"/>
              <a:t>Phình</a:t>
            </a:r>
            <a:r>
              <a:rPr lang="en-US" dirty="0"/>
              <a:t> ĐMC </a:t>
            </a:r>
            <a:r>
              <a:rPr lang="en-US" dirty="0" err="1"/>
              <a:t>khi</a:t>
            </a:r>
            <a:r>
              <a:rPr lang="en-US" dirty="0"/>
              <a:t> </a:t>
            </a:r>
            <a:r>
              <a:rPr lang="en-US" dirty="0" err="1"/>
              <a:t>có</a:t>
            </a:r>
            <a:r>
              <a:rPr lang="en-US" dirty="0"/>
              <a:t> </a:t>
            </a:r>
            <a:r>
              <a:rPr lang="en-US" dirty="0" err="1"/>
              <a:t>dấu</a:t>
            </a:r>
            <a:r>
              <a:rPr lang="en-US" dirty="0"/>
              <a:t> </a:t>
            </a:r>
            <a:r>
              <a:rPr lang="en-US" dirty="0" err="1"/>
              <a:t>hiệu</a:t>
            </a:r>
            <a:r>
              <a:rPr lang="en-US" dirty="0"/>
              <a:t> </a:t>
            </a:r>
            <a:r>
              <a:rPr lang="en-US" dirty="0" err="1"/>
              <a:t>sau</a:t>
            </a:r>
            <a:r>
              <a:rPr lang="en-US" dirty="0"/>
              <a:t>: </a:t>
            </a:r>
            <a:r>
              <a:rPr lang="en-US" dirty="0" err="1"/>
              <a:t>cung</a:t>
            </a:r>
            <a:r>
              <a:rPr lang="en-US" dirty="0"/>
              <a:t> </a:t>
            </a:r>
            <a:r>
              <a:rPr lang="en-US" dirty="0" err="1"/>
              <a:t>thứ</a:t>
            </a:r>
            <a:r>
              <a:rPr lang="en-US" dirty="0"/>
              <a:t> 1 </a:t>
            </a:r>
            <a:r>
              <a:rPr lang="en-US" dirty="0" err="1"/>
              <a:t>bên</a:t>
            </a:r>
            <a:r>
              <a:rPr lang="en-US" dirty="0"/>
              <a:t> </a:t>
            </a:r>
            <a:r>
              <a:rPr lang="en-US" dirty="0" err="1"/>
              <a:t>trái</a:t>
            </a:r>
            <a:r>
              <a:rPr lang="en-US" dirty="0"/>
              <a:t> &gt; 1,5cm </a:t>
            </a:r>
            <a:r>
              <a:rPr lang="en-US" dirty="0" err="1"/>
              <a:t>tính</a:t>
            </a:r>
            <a:r>
              <a:rPr lang="en-US" dirty="0"/>
              <a:t> </a:t>
            </a:r>
            <a:r>
              <a:rPr lang="en-US" dirty="0" err="1"/>
              <a:t>từ</a:t>
            </a:r>
            <a:r>
              <a:rPr lang="en-US" dirty="0"/>
              <a:t> </a:t>
            </a:r>
            <a:r>
              <a:rPr lang="en-US" dirty="0" err="1"/>
              <a:t>bờ</a:t>
            </a:r>
            <a:r>
              <a:rPr lang="en-US" dirty="0"/>
              <a:t> </a:t>
            </a:r>
            <a:r>
              <a:rPr lang="en-US" dirty="0" err="1"/>
              <a:t>ngoài</a:t>
            </a:r>
            <a:r>
              <a:rPr lang="en-US" dirty="0"/>
              <a:t> </a:t>
            </a:r>
            <a:r>
              <a:rPr lang="en-US" dirty="0" err="1"/>
              <a:t>cột</a:t>
            </a:r>
            <a:r>
              <a:rPr lang="en-US" dirty="0"/>
              <a:t> </a:t>
            </a:r>
            <a:r>
              <a:rPr lang="en-US" dirty="0" err="1"/>
              <a:t>sống</a:t>
            </a:r>
            <a:r>
              <a:rPr lang="en-US" dirty="0"/>
              <a:t> hay &gt; 4cm </a:t>
            </a:r>
            <a:r>
              <a:rPr lang="en-US" dirty="0" err="1"/>
              <a:t>tính</a:t>
            </a:r>
            <a:r>
              <a:rPr lang="en-US" dirty="0"/>
              <a:t> </a:t>
            </a:r>
            <a:r>
              <a:rPr lang="en-US" dirty="0" err="1"/>
              <a:t>từ</a:t>
            </a:r>
            <a:r>
              <a:rPr lang="en-US" dirty="0"/>
              <a:t> </a:t>
            </a:r>
            <a:r>
              <a:rPr lang="en-US" dirty="0" err="1"/>
              <a:t>đường</a:t>
            </a:r>
            <a:r>
              <a:rPr lang="en-US" dirty="0"/>
              <a:t> </a:t>
            </a:r>
            <a:r>
              <a:rPr lang="en-US" dirty="0" err="1"/>
              <a:t>giữa</a:t>
            </a:r>
            <a:r>
              <a:rPr lang="en-US" dirty="0"/>
              <a:t>, </a:t>
            </a:r>
            <a:r>
              <a:rPr lang="en-US" dirty="0" err="1"/>
              <a:t>kích</a:t>
            </a:r>
            <a:r>
              <a:rPr lang="en-US" dirty="0"/>
              <a:t> </a:t>
            </a:r>
            <a:r>
              <a:rPr lang="en-US" dirty="0" err="1"/>
              <a:t>thước</a:t>
            </a:r>
            <a:r>
              <a:rPr lang="en-US" dirty="0"/>
              <a:t> </a:t>
            </a:r>
            <a:r>
              <a:rPr lang="en-US" dirty="0" err="1"/>
              <a:t>cung</a:t>
            </a:r>
            <a:r>
              <a:rPr lang="en-US" dirty="0"/>
              <a:t> </a:t>
            </a:r>
            <a:r>
              <a:rPr lang="en-US" dirty="0" err="1"/>
              <a:t>động</a:t>
            </a:r>
            <a:r>
              <a:rPr lang="en-US" dirty="0"/>
              <a:t> </a:t>
            </a:r>
            <a:r>
              <a:rPr lang="en-US" dirty="0" err="1"/>
              <a:t>mạch</a:t>
            </a:r>
            <a:r>
              <a:rPr lang="en-US" dirty="0"/>
              <a:t> </a:t>
            </a:r>
            <a:r>
              <a:rPr lang="en-US" dirty="0" err="1"/>
              <a:t>chủ</a:t>
            </a:r>
            <a:r>
              <a:rPr lang="en-US" dirty="0"/>
              <a:t> &gt; 6cm hay &gt; 40% so </a:t>
            </a:r>
            <a:r>
              <a:rPr lang="en-US" dirty="0" err="1"/>
              <a:t>với</a:t>
            </a:r>
            <a:r>
              <a:rPr lang="en-US" dirty="0"/>
              <a:t> </a:t>
            </a:r>
            <a:r>
              <a:rPr lang="en-US" dirty="0" err="1"/>
              <a:t>kích</a:t>
            </a:r>
            <a:r>
              <a:rPr lang="en-US" dirty="0"/>
              <a:t> </a:t>
            </a:r>
            <a:r>
              <a:rPr lang="en-US" dirty="0" err="1"/>
              <a:t>thước</a:t>
            </a:r>
            <a:r>
              <a:rPr lang="en-US" dirty="0"/>
              <a:t> </a:t>
            </a:r>
            <a:r>
              <a:rPr lang="en-US" dirty="0" err="1"/>
              <a:t>bóng</a:t>
            </a:r>
            <a:r>
              <a:rPr lang="en-US" dirty="0"/>
              <a:t> </a:t>
            </a:r>
            <a:r>
              <a:rPr lang="en-US" dirty="0" err="1"/>
              <a:t>tim</a:t>
            </a:r>
            <a:endParaRPr lang="en-US" dirty="0"/>
          </a:p>
          <a:p>
            <a:endParaRPr lang="en-US" dirty="0"/>
          </a:p>
        </p:txBody>
      </p:sp>
    </p:spTree>
    <p:extLst>
      <p:ext uri="{BB962C8B-B14F-4D97-AF65-F5344CB8AC3E}">
        <p14:creationId xmlns:p14="http://schemas.microsoft.com/office/powerpoint/2010/main" val="4009845965"/>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BÓC TÁCH ĐỘNG MẠCH CHỦ</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143000"/>
            <a:ext cx="5257800" cy="5562600"/>
          </a:xfrm>
          <a:prstGeom prst="rect">
            <a:avLst/>
          </a:prstGeom>
          <a:noFill/>
          <a:ln>
            <a:noFill/>
          </a:ln>
          <a:extLst/>
        </p:spPr>
      </p:pic>
      <p:sp>
        <p:nvSpPr>
          <p:cNvPr id="5" name="Rectangle 4"/>
          <p:cNvSpPr/>
          <p:nvPr/>
        </p:nvSpPr>
        <p:spPr>
          <a:xfrm>
            <a:off x="5486400" y="1905000"/>
            <a:ext cx="3581400" cy="3539430"/>
          </a:xfrm>
          <a:prstGeom prst="rect">
            <a:avLst/>
          </a:prstGeom>
        </p:spPr>
        <p:txBody>
          <a:bodyPr wrap="square">
            <a:spAutoFit/>
          </a:bodyPr>
          <a:lstStyle/>
          <a:p>
            <a:pPr marL="457200" indent="-457200">
              <a:buFont typeface="Wingdings" panose="05000000000000000000" pitchFamily="2" charset="2"/>
              <a:buChar char="§"/>
            </a:pPr>
            <a:r>
              <a:rPr lang="en-US" sz="2800" dirty="0" err="1"/>
              <a:t>dấu</a:t>
            </a:r>
            <a:r>
              <a:rPr lang="en-US" sz="2800" dirty="0"/>
              <a:t> </a:t>
            </a:r>
            <a:r>
              <a:rPr lang="en-US" sz="2800" dirty="0" err="1"/>
              <a:t>hiệu</a:t>
            </a:r>
            <a:r>
              <a:rPr lang="en-US" sz="2800" dirty="0"/>
              <a:t> </a:t>
            </a:r>
            <a:r>
              <a:rPr lang="en-US" sz="2800" dirty="0" err="1"/>
              <a:t>trung</a:t>
            </a:r>
            <a:r>
              <a:rPr lang="en-US" sz="2800" dirty="0"/>
              <a:t> </a:t>
            </a:r>
            <a:r>
              <a:rPr lang="en-US" sz="2800" dirty="0" err="1"/>
              <a:t>thất</a:t>
            </a:r>
            <a:r>
              <a:rPr lang="en-US" sz="2800" dirty="0"/>
              <a:t> </a:t>
            </a:r>
            <a:r>
              <a:rPr lang="en-US" sz="2800" dirty="0" err="1"/>
              <a:t>mở</a:t>
            </a:r>
            <a:r>
              <a:rPr lang="en-US" sz="2800" dirty="0"/>
              <a:t> </a:t>
            </a:r>
            <a:r>
              <a:rPr lang="en-US" sz="2800" dirty="0" err="1"/>
              <a:t>rộng</a:t>
            </a:r>
            <a:r>
              <a:rPr lang="en-US" sz="2800" dirty="0"/>
              <a:t>,</a:t>
            </a:r>
          </a:p>
          <a:p>
            <a:pPr marL="457200" indent="-457200">
              <a:buFont typeface="Wingdings" panose="05000000000000000000" pitchFamily="2" charset="2"/>
              <a:buChar char="§"/>
            </a:pPr>
            <a:r>
              <a:rPr lang="en-US" sz="2800" dirty="0" err="1"/>
              <a:t>bất</a:t>
            </a:r>
            <a:r>
              <a:rPr lang="en-US" sz="2800" dirty="0"/>
              <a:t> </a:t>
            </a:r>
            <a:r>
              <a:rPr lang="en-US" sz="2800" dirty="0" err="1"/>
              <a:t>thường</a:t>
            </a:r>
            <a:r>
              <a:rPr lang="en-US" sz="2800" dirty="0"/>
              <a:t> </a:t>
            </a:r>
            <a:r>
              <a:rPr lang="en-US" sz="2800" dirty="0" err="1"/>
              <a:t>vùng</a:t>
            </a:r>
            <a:r>
              <a:rPr lang="en-US" sz="2800" dirty="0"/>
              <a:t> </a:t>
            </a:r>
            <a:r>
              <a:rPr lang="en-US" sz="2800" dirty="0" err="1"/>
              <a:t>cung</a:t>
            </a:r>
            <a:r>
              <a:rPr lang="en-US" sz="2800" dirty="0"/>
              <a:t> ĐMC </a:t>
            </a:r>
          </a:p>
          <a:p>
            <a:pPr marL="457200" indent="-457200">
              <a:buFont typeface="Wingdings" panose="05000000000000000000" pitchFamily="2" charset="2"/>
              <a:buChar char="§"/>
            </a:pPr>
            <a:r>
              <a:rPr lang="en-US" sz="2800" dirty="0" err="1"/>
              <a:t>dấu</a:t>
            </a:r>
            <a:r>
              <a:rPr lang="en-US" sz="2800" dirty="0"/>
              <a:t> </a:t>
            </a:r>
            <a:r>
              <a:rPr lang="en-US" sz="2800" dirty="0" err="1"/>
              <a:t>hiệu</a:t>
            </a:r>
            <a:r>
              <a:rPr lang="en-US" sz="2800" dirty="0"/>
              <a:t> </a:t>
            </a:r>
            <a:r>
              <a:rPr lang="en-US" sz="2800" dirty="0" err="1"/>
              <a:t>bờ</a:t>
            </a:r>
            <a:r>
              <a:rPr lang="en-US" sz="2800" dirty="0"/>
              <a:t> </a:t>
            </a:r>
            <a:r>
              <a:rPr lang="en-US" sz="2800" dirty="0" err="1"/>
              <a:t>đôi</a:t>
            </a:r>
            <a:r>
              <a:rPr lang="en-US" sz="2800" dirty="0"/>
              <a:t> </a:t>
            </a:r>
            <a:r>
              <a:rPr lang="en-US" sz="2800" dirty="0" err="1"/>
              <a:t>cung</a:t>
            </a:r>
            <a:r>
              <a:rPr lang="en-US" sz="2800" dirty="0"/>
              <a:t> ĐMC </a:t>
            </a:r>
          </a:p>
          <a:p>
            <a:pPr marL="457200" indent="-457200">
              <a:buFont typeface="Wingdings" panose="05000000000000000000" pitchFamily="2" charset="2"/>
              <a:buChar char="§"/>
            </a:pPr>
            <a:r>
              <a:rPr lang="en-US" sz="2800" dirty="0"/>
              <a:t>TDMP </a:t>
            </a:r>
            <a:r>
              <a:rPr lang="en-US" sz="2800" dirty="0" err="1"/>
              <a:t>thường</a:t>
            </a:r>
            <a:r>
              <a:rPr lang="en-US" sz="2800" dirty="0"/>
              <a:t> </a:t>
            </a:r>
            <a:r>
              <a:rPr lang="en-US" sz="2800" dirty="0" err="1"/>
              <a:t>là</a:t>
            </a:r>
            <a:r>
              <a:rPr lang="en-US" sz="2800" dirty="0"/>
              <a:t> </a:t>
            </a:r>
            <a:r>
              <a:rPr lang="en-US" sz="2800" dirty="0" err="1"/>
              <a:t>bên</a:t>
            </a:r>
            <a:r>
              <a:rPr lang="en-US" sz="2800" dirty="0"/>
              <a:t> </a:t>
            </a:r>
            <a:r>
              <a:rPr lang="en-US" sz="2800" dirty="0" err="1"/>
              <a:t>trái</a:t>
            </a:r>
            <a:r>
              <a:rPr lang="en-US" sz="2800" dirty="0"/>
              <a:t>, </a:t>
            </a:r>
            <a:r>
              <a:rPr lang="en-US" sz="2800" dirty="0" err="1"/>
              <a:t>tim</a:t>
            </a:r>
            <a:r>
              <a:rPr lang="en-US" sz="2800" dirty="0"/>
              <a:t> to,…</a:t>
            </a:r>
          </a:p>
        </p:txBody>
      </p:sp>
    </p:spTree>
    <p:extLst>
      <p:ext uri="{BB962C8B-B14F-4D97-AF65-F5344CB8AC3E}">
        <p14:creationId xmlns:p14="http://schemas.microsoft.com/office/powerpoint/2010/main" val="2702632122"/>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6860"/>
          </a:xfrm>
        </p:spPr>
        <p:txBody>
          <a:bodyPr>
            <a:normAutofit/>
          </a:bodyPr>
          <a:lstStyle/>
          <a:p>
            <a:r>
              <a:rPr lang="en-US" sz="4000" dirty="0"/>
              <a:t>ĐỘNG MẠCH PHỔI</a:t>
            </a:r>
          </a:p>
        </p:txBody>
      </p:sp>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857928"/>
            <a:ext cx="3429000" cy="4419600"/>
          </a:xfrm>
          <a:prstGeom prst="rect">
            <a:avLst/>
          </a:prstGeom>
          <a:noFill/>
          <a:ln>
            <a:noFill/>
          </a:ln>
          <a:extLst/>
        </p:spPr>
      </p:pic>
      <p:pic>
        <p:nvPicPr>
          <p:cNvPr id="5" name="Content Placeholder 6"/>
          <p:cNvPicPr/>
          <p:nvPr/>
        </p:nvPicPr>
        <p:blipFill>
          <a:blip r:embed="rId4" cstate="print">
            <a:extLst>
              <a:ext uri="{28A0092B-C50C-407E-A947-70E740481C1C}">
                <a14:useLocalDpi xmlns:a14="http://schemas.microsoft.com/office/drawing/2010/main" val="0"/>
              </a:ext>
            </a:extLst>
          </a:blip>
          <a:stretch>
            <a:fillRect/>
          </a:stretch>
        </p:blipFill>
        <p:spPr>
          <a:xfrm>
            <a:off x="4267200" y="799825"/>
            <a:ext cx="3276600" cy="4419600"/>
          </a:xfrm>
          <a:prstGeom prst="rect">
            <a:avLst/>
          </a:prstGeom>
        </p:spPr>
      </p:pic>
      <p:sp>
        <p:nvSpPr>
          <p:cNvPr id="3" name="TextBox 2">
            <a:extLst>
              <a:ext uri="{FF2B5EF4-FFF2-40B4-BE49-F238E27FC236}">
                <a16:creationId xmlns:a16="http://schemas.microsoft.com/office/drawing/2014/main" id="{6317AFF3-987B-4AA7-80E3-888DF250D332}"/>
              </a:ext>
            </a:extLst>
          </p:cNvPr>
          <p:cNvSpPr txBox="1"/>
          <p:nvPr/>
        </p:nvSpPr>
        <p:spPr>
          <a:xfrm>
            <a:off x="152400" y="5401562"/>
            <a:ext cx="8991600" cy="1200329"/>
          </a:xfrm>
          <a:prstGeom prst="rect">
            <a:avLst/>
          </a:prstGeom>
          <a:noFill/>
        </p:spPr>
        <p:txBody>
          <a:bodyPr wrap="square" rtlCol="0">
            <a:spAutoFit/>
          </a:bodyPr>
          <a:lstStyle/>
          <a:p>
            <a:r>
              <a:rPr lang="en-US" sz="2400" dirty="0" err="1"/>
              <a:t>Lớn</a:t>
            </a:r>
            <a:r>
              <a:rPr lang="en-US" sz="2400" dirty="0"/>
              <a:t> </a:t>
            </a:r>
            <a:r>
              <a:rPr lang="en-US" sz="2400" dirty="0" err="1"/>
              <a:t>thân</a:t>
            </a:r>
            <a:r>
              <a:rPr lang="en-US" sz="2400" dirty="0"/>
              <a:t> </a:t>
            </a:r>
            <a:r>
              <a:rPr lang="en-US" sz="2400" dirty="0" err="1"/>
              <a:t>chung</a:t>
            </a:r>
            <a:r>
              <a:rPr lang="en-US" sz="2400" dirty="0"/>
              <a:t> ĐMP: </a:t>
            </a:r>
            <a:r>
              <a:rPr lang="en-US" sz="2400" dirty="0" err="1"/>
              <a:t>cung</a:t>
            </a:r>
            <a:r>
              <a:rPr lang="en-US" sz="2400" dirty="0"/>
              <a:t> </a:t>
            </a:r>
            <a:r>
              <a:rPr lang="en-US" sz="2400" dirty="0" err="1"/>
              <a:t>thứ</a:t>
            </a:r>
            <a:r>
              <a:rPr lang="en-US" sz="2400" dirty="0"/>
              <a:t> 2 </a:t>
            </a:r>
            <a:r>
              <a:rPr lang="en-US" sz="2400" dirty="0" err="1"/>
              <a:t>bên</a:t>
            </a:r>
            <a:r>
              <a:rPr lang="en-US" sz="2400" dirty="0"/>
              <a:t> </a:t>
            </a:r>
            <a:r>
              <a:rPr lang="en-US" sz="2400" dirty="0" err="1"/>
              <a:t>trái</a:t>
            </a:r>
            <a:r>
              <a:rPr lang="en-US" sz="2400" dirty="0"/>
              <a:t> </a:t>
            </a:r>
            <a:r>
              <a:rPr lang="en-US" sz="2400" dirty="0" err="1"/>
              <a:t>vượt</a:t>
            </a:r>
            <a:r>
              <a:rPr lang="en-US" sz="2400" dirty="0"/>
              <a:t> </a:t>
            </a:r>
            <a:r>
              <a:rPr lang="en-US" sz="2400" dirty="0" err="1"/>
              <a:t>quá</a:t>
            </a:r>
            <a:r>
              <a:rPr lang="en-US" sz="2400" dirty="0"/>
              <a:t> </a:t>
            </a:r>
            <a:r>
              <a:rPr lang="en-US" sz="2400" dirty="0" err="1"/>
              <a:t>đường</a:t>
            </a:r>
            <a:r>
              <a:rPr lang="en-US" sz="2400" dirty="0"/>
              <a:t> </a:t>
            </a:r>
            <a:r>
              <a:rPr lang="en-US" sz="2400" dirty="0" err="1"/>
              <a:t>nối</a:t>
            </a:r>
            <a:r>
              <a:rPr lang="en-US" sz="2400" dirty="0"/>
              <a:t> </a:t>
            </a:r>
            <a:r>
              <a:rPr lang="en-US" sz="2400" dirty="0" err="1"/>
              <a:t>giữa</a:t>
            </a:r>
            <a:r>
              <a:rPr lang="en-US" sz="2400" dirty="0"/>
              <a:t> </a:t>
            </a:r>
            <a:r>
              <a:rPr lang="en-US" sz="2400" dirty="0" err="1"/>
              <a:t>bờ</a:t>
            </a:r>
            <a:r>
              <a:rPr lang="en-US" sz="2400" dirty="0"/>
              <a:t> </a:t>
            </a:r>
            <a:r>
              <a:rPr lang="en-US" sz="2400" dirty="0" err="1"/>
              <a:t>ngoài</a:t>
            </a:r>
            <a:r>
              <a:rPr lang="en-US" sz="2400" dirty="0"/>
              <a:t> </a:t>
            </a:r>
            <a:r>
              <a:rPr lang="en-US" sz="2400" dirty="0" err="1"/>
              <a:t>cung</a:t>
            </a:r>
            <a:r>
              <a:rPr lang="en-US" sz="2400" dirty="0"/>
              <a:t> </a:t>
            </a:r>
            <a:r>
              <a:rPr lang="en-US" sz="2400" dirty="0" err="1"/>
              <a:t>thứ</a:t>
            </a:r>
            <a:r>
              <a:rPr lang="en-US" sz="2400" dirty="0"/>
              <a:t> 1 </a:t>
            </a:r>
            <a:r>
              <a:rPr lang="en-US" sz="2400" dirty="0" err="1"/>
              <a:t>và</a:t>
            </a:r>
            <a:r>
              <a:rPr lang="en-US" sz="2400" dirty="0"/>
              <a:t> </a:t>
            </a:r>
            <a:r>
              <a:rPr lang="en-US" sz="2400" dirty="0" err="1"/>
              <a:t>bờ</a:t>
            </a:r>
            <a:r>
              <a:rPr lang="en-US" sz="2400" dirty="0"/>
              <a:t> </a:t>
            </a:r>
            <a:r>
              <a:rPr lang="en-US" sz="2400" dirty="0" err="1"/>
              <a:t>ngoài</a:t>
            </a:r>
            <a:r>
              <a:rPr lang="en-US" sz="2400" dirty="0"/>
              <a:t> </a:t>
            </a:r>
            <a:r>
              <a:rPr lang="en-US" sz="2400" dirty="0" err="1"/>
              <a:t>của</a:t>
            </a:r>
            <a:r>
              <a:rPr lang="en-US" sz="2400" dirty="0"/>
              <a:t> </a:t>
            </a:r>
            <a:r>
              <a:rPr lang="en-US" sz="2400" dirty="0" err="1"/>
              <a:t>mỏm</a:t>
            </a:r>
            <a:r>
              <a:rPr lang="en-US" sz="2400" dirty="0"/>
              <a:t> </a:t>
            </a:r>
            <a:r>
              <a:rPr lang="en-US" sz="2400" dirty="0" err="1"/>
              <a:t>tim</a:t>
            </a:r>
            <a:r>
              <a:rPr lang="en-US" sz="2400" dirty="0"/>
              <a:t>, </a:t>
            </a:r>
            <a:r>
              <a:rPr lang="en-US" sz="2400" dirty="0" err="1"/>
              <a:t>bình</a:t>
            </a:r>
            <a:r>
              <a:rPr lang="en-US" sz="2400" dirty="0"/>
              <a:t> </a:t>
            </a:r>
            <a:r>
              <a:rPr lang="en-US" sz="2400" dirty="0" err="1"/>
              <a:t>thường</a:t>
            </a:r>
            <a:r>
              <a:rPr lang="en-US" sz="2400" dirty="0"/>
              <a:t> </a:t>
            </a:r>
            <a:r>
              <a:rPr lang="en-US" sz="2400" dirty="0" err="1"/>
              <a:t>khoảng</a:t>
            </a:r>
            <a:r>
              <a:rPr lang="en-US" sz="2400" dirty="0"/>
              <a:t> </a:t>
            </a:r>
            <a:r>
              <a:rPr lang="en-US" sz="2400" dirty="0" err="1"/>
              <a:t>cách</a:t>
            </a:r>
            <a:r>
              <a:rPr lang="en-US" sz="2400" dirty="0"/>
              <a:t> </a:t>
            </a:r>
            <a:r>
              <a:rPr lang="en-US" sz="2400" dirty="0" err="1"/>
              <a:t>này</a:t>
            </a:r>
            <a:r>
              <a:rPr lang="en-US" sz="2400" dirty="0"/>
              <a:t> 0 – 15mm. </a:t>
            </a:r>
          </a:p>
        </p:txBody>
      </p:sp>
    </p:spTree>
    <p:extLst>
      <p:ext uri="{BB962C8B-B14F-4D97-AF65-F5344CB8AC3E}">
        <p14:creationId xmlns:p14="http://schemas.microsoft.com/office/powerpoint/2010/main" val="1572226395"/>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186" y="55553"/>
            <a:ext cx="8229600" cy="868362"/>
          </a:xfrm>
        </p:spPr>
        <p:txBody>
          <a:bodyPr/>
          <a:lstStyle/>
          <a:p>
            <a:r>
              <a:rPr lang="en-US" dirty="0"/>
              <a:t>TUẦN HOÀN PHỔI</a:t>
            </a:r>
          </a:p>
        </p:txBody>
      </p:sp>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219200"/>
            <a:ext cx="4419600" cy="5181600"/>
          </a:xfrm>
          <a:prstGeom prst="rect">
            <a:avLst/>
          </a:prstGeom>
          <a:noFill/>
          <a:ln>
            <a:noFill/>
          </a:ln>
          <a:extLst/>
        </p:spPr>
      </p:pic>
      <p:sp>
        <p:nvSpPr>
          <p:cNvPr id="5" name="Rectangle 4"/>
          <p:cNvSpPr/>
          <p:nvPr/>
        </p:nvSpPr>
        <p:spPr>
          <a:xfrm>
            <a:off x="4953000" y="1393954"/>
            <a:ext cx="4191000" cy="4832092"/>
          </a:xfrm>
          <a:prstGeom prst="rect">
            <a:avLst/>
          </a:prstGeom>
        </p:spPr>
        <p:txBody>
          <a:bodyPr wrap="square">
            <a:spAutoFit/>
          </a:bodyPr>
          <a:lstStyle/>
          <a:p>
            <a:pPr marL="457200" indent="-457200">
              <a:buFont typeface="Wingdings" panose="05000000000000000000" pitchFamily="2" charset="2"/>
              <a:buChar char="§"/>
            </a:pPr>
            <a:r>
              <a:rPr lang="en-US" sz="2800" dirty="0" err="1"/>
              <a:t>Tuần</a:t>
            </a:r>
            <a:r>
              <a:rPr lang="en-US" sz="2800" dirty="0"/>
              <a:t> </a:t>
            </a:r>
            <a:r>
              <a:rPr lang="en-US" sz="2800" dirty="0" err="1"/>
              <a:t>hoàn</a:t>
            </a:r>
            <a:r>
              <a:rPr lang="en-US" sz="2800" dirty="0"/>
              <a:t> </a:t>
            </a:r>
            <a:r>
              <a:rPr lang="en-US" sz="2800" dirty="0" err="1"/>
              <a:t>phổi</a:t>
            </a:r>
            <a:r>
              <a:rPr lang="en-US" sz="2800" dirty="0"/>
              <a:t> </a:t>
            </a:r>
            <a:r>
              <a:rPr lang="en-US" sz="2800" dirty="0" err="1"/>
              <a:t>bình</a:t>
            </a:r>
            <a:r>
              <a:rPr lang="en-US" sz="2800" dirty="0"/>
              <a:t> </a:t>
            </a:r>
            <a:r>
              <a:rPr lang="en-US" sz="2800" dirty="0" err="1"/>
              <a:t>thường</a:t>
            </a:r>
            <a:r>
              <a:rPr lang="en-US" sz="2800" dirty="0"/>
              <a:t> </a:t>
            </a:r>
            <a:r>
              <a:rPr lang="en-US" sz="2800" dirty="0" err="1"/>
              <a:t>phân</a:t>
            </a:r>
            <a:r>
              <a:rPr lang="en-US" sz="2800" dirty="0"/>
              <a:t> </a:t>
            </a:r>
            <a:r>
              <a:rPr lang="en-US" sz="2800" dirty="0" err="1"/>
              <a:t>bố</a:t>
            </a:r>
            <a:r>
              <a:rPr lang="en-US" sz="2800" dirty="0"/>
              <a:t> </a:t>
            </a:r>
            <a:r>
              <a:rPr lang="en-US" sz="2800" dirty="0" err="1"/>
              <a:t>theo</a:t>
            </a:r>
            <a:r>
              <a:rPr lang="en-US" sz="2800" dirty="0"/>
              <a:t> </a:t>
            </a:r>
            <a:r>
              <a:rPr lang="en-US" sz="2800" dirty="0" err="1"/>
              <a:t>quy</a:t>
            </a:r>
            <a:r>
              <a:rPr lang="en-US" sz="2800" dirty="0"/>
              <a:t> </a:t>
            </a:r>
            <a:r>
              <a:rPr lang="en-US" sz="2800" dirty="0" err="1"/>
              <a:t>luật</a:t>
            </a:r>
            <a:r>
              <a:rPr lang="en-US" sz="2800" dirty="0"/>
              <a:t> 1/3: </a:t>
            </a:r>
            <a:r>
              <a:rPr lang="en-US" sz="2800" dirty="0" err="1"/>
              <a:t>số</a:t>
            </a:r>
            <a:r>
              <a:rPr lang="en-US" sz="2800" dirty="0"/>
              <a:t> </a:t>
            </a:r>
            <a:r>
              <a:rPr lang="en-US" sz="2800" dirty="0" err="1"/>
              <a:t>lượng</a:t>
            </a:r>
            <a:r>
              <a:rPr lang="en-US" sz="2800" dirty="0"/>
              <a:t> </a:t>
            </a:r>
            <a:r>
              <a:rPr lang="en-US" sz="2800" dirty="0" err="1"/>
              <a:t>mạch</a:t>
            </a:r>
            <a:r>
              <a:rPr lang="en-US" sz="2800" dirty="0"/>
              <a:t> </a:t>
            </a:r>
            <a:r>
              <a:rPr lang="en-US" sz="2800" dirty="0" err="1"/>
              <a:t>máu</a:t>
            </a:r>
            <a:r>
              <a:rPr lang="en-US" sz="2800" dirty="0"/>
              <a:t> ở 1/3 </a:t>
            </a:r>
            <a:r>
              <a:rPr lang="en-US" sz="2800" dirty="0" err="1"/>
              <a:t>dưới</a:t>
            </a:r>
            <a:r>
              <a:rPr lang="en-US" sz="2800" dirty="0"/>
              <a:t> &gt; 1/3 </a:t>
            </a:r>
            <a:r>
              <a:rPr lang="en-US" sz="2800" dirty="0" err="1"/>
              <a:t>giữa</a:t>
            </a:r>
            <a:r>
              <a:rPr lang="en-US" sz="2800" dirty="0"/>
              <a:t> &gt; 1/3 </a:t>
            </a:r>
            <a:r>
              <a:rPr lang="en-US" sz="2800" dirty="0" err="1"/>
              <a:t>trên</a:t>
            </a:r>
            <a:r>
              <a:rPr lang="en-US" sz="2800" dirty="0"/>
              <a:t>, </a:t>
            </a:r>
            <a:r>
              <a:rPr lang="en-US" sz="2800" dirty="0" err="1"/>
              <a:t>và</a:t>
            </a:r>
            <a:r>
              <a:rPr lang="en-US" sz="2800" dirty="0"/>
              <a:t> </a:t>
            </a:r>
            <a:r>
              <a:rPr lang="en-US" sz="2800" dirty="0" err="1"/>
              <a:t>thấy</a:t>
            </a:r>
            <a:r>
              <a:rPr lang="en-US" sz="2800" dirty="0"/>
              <a:t> </a:t>
            </a:r>
            <a:r>
              <a:rPr lang="en-US" sz="2800" dirty="0" err="1"/>
              <a:t>rõ</a:t>
            </a:r>
            <a:r>
              <a:rPr lang="en-US" sz="2800" dirty="0"/>
              <a:t> </a:t>
            </a:r>
            <a:r>
              <a:rPr lang="en-US" sz="2800" dirty="0" err="1"/>
              <a:t>vùng</a:t>
            </a:r>
            <a:r>
              <a:rPr lang="en-US" sz="2800" dirty="0"/>
              <a:t> </a:t>
            </a:r>
            <a:r>
              <a:rPr lang="en-US" sz="2800" dirty="0" err="1"/>
              <a:t>rốn</a:t>
            </a:r>
            <a:r>
              <a:rPr lang="en-US" sz="2800" dirty="0"/>
              <a:t> </a:t>
            </a:r>
            <a:r>
              <a:rPr lang="en-US" sz="2800" dirty="0" err="1"/>
              <a:t>phổi</a:t>
            </a:r>
            <a:r>
              <a:rPr lang="en-US" sz="2800" dirty="0"/>
              <a:t>, </a:t>
            </a:r>
            <a:r>
              <a:rPr lang="en-US" sz="2800" dirty="0" err="1"/>
              <a:t>giảm</a:t>
            </a:r>
            <a:r>
              <a:rPr lang="en-US" sz="2800" dirty="0"/>
              <a:t> </a:t>
            </a:r>
            <a:r>
              <a:rPr lang="en-US" sz="2800" dirty="0" err="1"/>
              <a:t>dần</a:t>
            </a:r>
            <a:r>
              <a:rPr lang="en-US" sz="2800" dirty="0"/>
              <a:t> ra </a:t>
            </a:r>
            <a:r>
              <a:rPr lang="en-US" sz="2800" dirty="0" err="1"/>
              <a:t>ngoại</a:t>
            </a:r>
            <a:r>
              <a:rPr lang="en-US" sz="2800" dirty="0"/>
              <a:t> </a:t>
            </a:r>
            <a:r>
              <a:rPr lang="en-US" sz="2800" dirty="0" err="1"/>
              <a:t>vi.Tỉ</a:t>
            </a:r>
            <a:r>
              <a:rPr lang="en-US" sz="2800" dirty="0"/>
              <a:t> </a:t>
            </a:r>
            <a:r>
              <a:rPr lang="en-US" sz="2800" dirty="0" err="1"/>
              <a:t>số</a:t>
            </a:r>
            <a:r>
              <a:rPr lang="en-US" sz="2800" dirty="0"/>
              <a:t> </a:t>
            </a:r>
            <a:r>
              <a:rPr lang="en-US" sz="2800" dirty="0" err="1"/>
              <a:t>khẩu</a:t>
            </a:r>
            <a:r>
              <a:rPr lang="en-US" sz="2800" dirty="0"/>
              <a:t> </a:t>
            </a:r>
            <a:r>
              <a:rPr lang="en-US" sz="2800" dirty="0" err="1"/>
              <a:t>kính</a:t>
            </a:r>
            <a:r>
              <a:rPr lang="en-US" sz="2800" dirty="0"/>
              <a:t> </a:t>
            </a:r>
            <a:r>
              <a:rPr lang="en-US" sz="2800" dirty="0" err="1"/>
              <a:t>mạch</a:t>
            </a:r>
            <a:r>
              <a:rPr lang="en-US" sz="2800" dirty="0"/>
              <a:t> </a:t>
            </a:r>
            <a:r>
              <a:rPr lang="en-US" sz="2800" dirty="0" err="1"/>
              <a:t>máu</a:t>
            </a:r>
            <a:r>
              <a:rPr lang="en-US" sz="2800" dirty="0"/>
              <a:t> </a:t>
            </a:r>
            <a:r>
              <a:rPr lang="en-US" sz="2800" dirty="0" err="1"/>
              <a:t>vùng</a:t>
            </a:r>
            <a:r>
              <a:rPr lang="en-US" sz="2800" dirty="0"/>
              <a:t> </a:t>
            </a:r>
            <a:r>
              <a:rPr lang="en-US" sz="2800" dirty="0" err="1"/>
              <a:t>đỉnh</a:t>
            </a:r>
            <a:r>
              <a:rPr lang="en-US" sz="2800" dirty="0"/>
              <a:t> – </a:t>
            </a:r>
            <a:r>
              <a:rPr lang="en-US" sz="2800" dirty="0" err="1"/>
              <a:t>đáy</a:t>
            </a:r>
            <a:r>
              <a:rPr lang="en-US" sz="2800" dirty="0"/>
              <a:t> </a:t>
            </a:r>
            <a:r>
              <a:rPr lang="en-US" sz="2800" dirty="0" err="1"/>
              <a:t>phổi</a:t>
            </a:r>
            <a:r>
              <a:rPr lang="en-US" sz="2800" dirty="0"/>
              <a:t> </a:t>
            </a:r>
            <a:r>
              <a:rPr lang="en-US" sz="2800" dirty="0" err="1"/>
              <a:t>là</a:t>
            </a:r>
            <a:r>
              <a:rPr lang="en-US" sz="2800" dirty="0"/>
              <a:t> 0,5/1,0</a:t>
            </a:r>
          </a:p>
        </p:txBody>
      </p:sp>
    </p:spTree>
    <p:extLst>
      <p:ext uri="{BB962C8B-B14F-4D97-AF65-F5344CB8AC3E}">
        <p14:creationId xmlns:p14="http://schemas.microsoft.com/office/powerpoint/2010/main" val="299692128"/>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NỘI DUNG</a:t>
            </a:r>
          </a:p>
        </p:txBody>
      </p:sp>
      <p:sp>
        <p:nvSpPr>
          <p:cNvPr id="3" name="Content Placeholder 2"/>
          <p:cNvSpPr>
            <a:spLocks noGrp="1"/>
          </p:cNvSpPr>
          <p:nvPr>
            <p:ph idx="1"/>
          </p:nvPr>
        </p:nvSpPr>
        <p:spPr>
          <a:xfrm>
            <a:off x="457200" y="1600201"/>
            <a:ext cx="8382000" cy="4648199"/>
          </a:xfrm>
        </p:spPr>
        <p:txBody>
          <a:bodyPr>
            <a:normAutofit lnSpcReduction="10000"/>
          </a:bodyPr>
          <a:lstStyle/>
          <a:p>
            <a:r>
              <a:rPr lang="en-US" dirty="0" err="1"/>
              <a:t>Nhắc</a:t>
            </a:r>
            <a:r>
              <a:rPr lang="en-US" dirty="0"/>
              <a:t> </a:t>
            </a:r>
            <a:r>
              <a:rPr lang="en-US" dirty="0" err="1"/>
              <a:t>lại</a:t>
            </a:r>
            <a:r>
              <a:rPr lang="en-US" dirty="0"/>
              <a:t> </a:t>
            </a:r>
            <a:r>
              <a:rPr lang="en-US" dirty="0" err="1"/>
              <a:t>kĩ</a:t>
            </a:r>
            <a:r>
              <a:rPr lang="en-US" dirty="0"/>
              <a:t> </a:t>
            </a:r>
            <a:r>
              <a:rPr lang="en-US" dirty="0" err="1"/>
              <a:t>thuật</a:t>
            </a:r>
            <a:r>
              <a:rPr lang="en-US" dirty="0"/>
              <a:t> </a:t>
            </a:r>
            <a:r>
              <a:rPr lang="en-US" dirty="0" err="1"/>
              <a:t>chụp</a:t>
            </a:r>
            <a:r>
              <a:rPr lang="en-US" dirty="0"/>
              <a:t> X-</a:t>
            </a:r>
            <a:r>
              <a:rPr lang="en-US" dirty="0" err="1"/>
              <a:t>quang</a:t>
            </a:r>
            <a:endParaRPr lang="en-US" dirty="0"/>
          </a:p>
          <a:p>
            <a:r>
              <a:rPr lang="en-US" dirty="0" err="1"/>
              <a:t>Giải</a:t>
            </a:r>
            <a:r>
              <a:rPr lang="en-US" dirty="0"/>
              <a:t> </a:t>
            </a:r>
            <a:r>
              <a:rPr lang="en-US" dirty="0" err="1"/>
              <a:t>phẫu</a:t>
            </a:r>
            <a:r>
              <a:rPr lang="en-US" dirty="0"/>
              <a:t> </a:t>
            </a:r>
            <a:r>
              <a:rPr lang="en-US" dirty="0" err="1"/>
              <a:t>học</a:t>
            </a:r>
            <a:r>
              <a:rPr lang="en-US" dirty="0"/>
              <a:t> </a:t>
            </a:r>
            <a:r>
              <a:rPr lang="en-US" dirty="0" err="1"/>
              <a:t>bình</a:t>
            </a:r>
            <a:r>
              <a:rPr lang="en-US" dirty="0"/>
              <a:t> </a:t>
            </a:r>
            <a:r>
              <a:rPr lang="en-US" dirty="0" err="1"/>
              <a:t>thường</a:t>
            </a:r>
            <a:r>
              <a:rPr lang="en-US" dirty="0"/>
              <a:t> </a:t>
            </a:r>
            <a:r>
              <a:rPr lang="en-US" dirty="0" err="1"/>
              <a:t>trên</a:t>
            </a:r>
            <a:r>
              <a:rPr lang="en-US" dirty="0"/>
              <a:t> </a:t>
            </a:r>
            <a:r>
              <a:rPr lang="en-US" dirty="0" err="1"/>
              <a:t>phim</a:t>
            </a:r>
            <a:r>
              <a:rPr lang="en-US" dirty="0"/>
              <a:t> X-</a:t>
            </a:r>
            <a:r>
              <a:rPr lang="en-US" dirty="0" err="1"/>
              <a:t>quang</a:t>
            </a:r>
            <a:r>
              <a:rPr lang="en-US" dirty="0"/>
              <a:t> </a:t>
            </a:r>
            <a:r>
              <a:rPr lang="en-US" dirty="0" err="1"/>
              <a:t>lồng</a:t>
            </a:r>
            <a:r>
              <a:rPr lang="en-US" dirty="0"/>
              <a:t> </a:t>
            </a:r>
            <a:r>
              <a:rPr lang="en-US" dirty="0" err="1"/>
              <a:t>ngực</a:t>
            </a:r>
            <a:endParaRPr lang="en-US" dirty="0"/>
          </a:p>
          <a:p>
            <a:r>
              <a:rPr lang="en-US" dirty="0" err="1"/>
              <a:t>Đánh</a:t>
            </a:r>
            <a:r>
              <a:rPr lang="en-US" dirty="0"/>
              <a:t> </a:t>
            </a:r>
            <a:r>
              <a:rPr lang="en-US" dirty="0" err="1"/>
              <a:t>giá</a:t>
            </a:r>
            <a:r>
              <a:rPr lang="en-US" dirty="0"/>
              <a:t> </a:t>
            </a:r>
            <a:r>
              <a:rPr lang="en-US" dirty="0" err="1"/>
              <a:t>các</a:t>
            </a:r>
            <a:r>
              <a:rPr lang="en-US" dirty="0"/>
              <a:t> </a:t>
            </a:r>
            <a:r>
              <a:rPr lang="en-US" dirty="0" err="1"/>
              <a:t>thông</a:t>
            </a:r>
            <a:r>
              <a:rPr lang="en-US" dirty="0"/>
              <a:t> </a:t>
            </a:r>
            <a:r>
              <a:rPr lang="en-US" dirty="0" err="1"/>
              <a:t>số</a:t>
            </a:r>
            <a:r>
              <a:rPr lang="en-US" dirty="0"/>
              <a:t> </a:t>
            </a:r>
            <a:r>
              <a:rPr lang="en-US" dirty="0" err="1"/>
              <a:t>cơ</a:t>
            </a:r>
            <a:r>
              <a:rPr lang="en-US" dirty="0"/>
              <a:t> </a:t>
            </a:r>
            <a:r>
              <a:rPr lang="en-US" dirty="0" err="1"/>
              <a:t>bản</a:t>
            </a:r>
            <a:r>
              <a:rPr lang="en-US" dirty="0"/>
              <a:t> </a:t>
            </a:r>
            <a:r>
              <a:rPr lang="en-US" dirty="0" err="1"/>
              <a:t>trên</a:t>
            </a:r>
            <a:r>
              <a:rPr lang="en-US" dirty="0"/>
              <a:t> </a:t>
            </a:r>
            <a:r>
              <a:rPr lang="en-US" dirty="0" err="1"/>
              <a:t>phim</a:t>
            </a:r>
            <a:r>
              <a:rPr lang="en-US" dirty="0"/>
              <a:t> X-</a:t>
            </a:r>
            <a:r>
              <a:rPr lang="en-US" dirty="0" err="1"/>
              <a:t>quang</a:t>
            </a:r>
            <a:r>
              <a:rPr lang="en-US" dirty="0"/>
              <a:t> </a:t>
            </a:r>
            <a:r>
              <a:rPr lang="en-US" dirty="0" err="1"/>
              <a:t>lồng</a:t>
            </a:r>
            <a:r>
              <a:rPr lang="en-US" dirty="0"/>
              <a:t> </a:t>
            </a:r>
            <a:r>
              <a:rPr lang="en-US" dirty="0" err="1"/>
              <a:t>ngực</a:t>
            </a:r>
            <a:endParaRPr lang="en-US" dirty="0"/>
          </a:p>
          <a:p>
            <a:r>
              <a:rPr lang="en-US" dirty="0" err="1"/>
              <a:t>Các</a:t>
            </a:r>
            <a:r>
              <a:rPr lang="en-US" dirty="0"/>
              <a:t> </a:t>
            </a:r>
            <a:r>
              <a:rPr lang="en-US" dirty="0" err="1"/>
              <a:t>bước</a:t>
            </a:r>
            <a:r>
              <a:rPr lang="en-US" dirty="0"/>
              <a:t> </a:t>
            </a:r>
            <a:r>
              <a:rPr lang="en-US" dirty="0" err="1"/>
              <a:t>tiếp</a:t>
            </a:r>
            <a:r>
              <a:rPr lang="en-US" dirty="0"/>
              <a:t> </a:t>
            </a:r>
            <a:r>
              <a:rPr lang="en-US" dirty="0" err="1"/>
              <a:t>cận</a:t>
            </a:r>
            <a:r>
              <a:rPr lang="en-US" dirty="0"/>
              <a:t> </a:t>
            </a:r>
            <a:r>
              <a:rPr lang="en-US" dirty="0" err="1"/>
              <a:t>phân</a:t>
            </a:r>
            <a:r>
              <a:rPr lang="en-US" dirty="0"/>
              <a:t> </a:t>
            </a:r>
            <a:r>
              <a:rPr lang="en-US" dirty="0" err="1"/>
              <a:t>tích</a:t>
            </a:r>
            <a:r>
              <a:rPr lang="en-US" dirty="0"/>
              <a:t> </a:t>
            </a:r>
            <a:r>
              <a:rPr lang="en-US" dirty="0" err="1"/>
              <a:t>phim</a:t>
            </a:r>
            <a:r>
              <a:rPr lang="en-US" dirty="0"/>
              <a:t> </a:t>
            </a:r>
            <a:r>
              <a:rPr lang="en-US" dirty="0" err="1"/>
              <a:t>Xquang</a:t>
            </a:r>
            <a:r>
              <a:rPr lang="en-US" dirty="0"/>
              <a:t> </a:t>
            </a:r>
            <a:r>
              <a:rPr lang="en-US" dirty="0" err="1"/>
              <a:t>lồng</a:t>
            </a:r>
            <a:r>
              <a:rPr lang="en-US" dirty="0"/>
              <a:t> </a:t>
            </a:r>
            <a:r>
              <a:rPr lang="en-US" dirty="0" err="1"/>
              <a:t>ngực</a:t>
            </a:r>
            <a:endParaRPr lang="en-US" dirty="0"/>
          </a:p>
          <a:p>
            <a:r>
              <a:rPr lang="en-US" dirty="0" err="1"/>
              <a:t>Các</a:t>
            </a:r>
            <a:r>
              <a:rPr lang="en-US" dirty="0"/>
              <a:t> </a:t>
            </a:r>
            <a:r>
              <a:rPr lang="en-US" dirty="0" err="1"/>
              <a:t>hình</a:t>
            </a:r>
            <a:r>
              <a:rPr lang="en-US" dirty="0"/>
              <a:t> </a:t>
            </a:r>
            <a:r>
              <a:rPr lang="en-US" dirty="0" err="1"/>
              <a:t>ảnh</a:t>
            </a:r>
            <a:r>
              <a:rPr lang="en-US" dirty="0"/>
              <a:t> X-</a:t>
            </a:r>
            <a:r>
              <a:rPr lang="en-US" dirty="0" err="1"/>
              <a:t>quang</a:t>
            </a:r>
            <a:r>
              <a:rPr lang="en-US" dirty="0"/>
              <a:t> </a:t>
            </a:r>
            <a:r>
              <a:rPr lang="en-US" dirty="0" err="1"/>
              <a:t>lồng</a:t>
            </a:r>
            <a:r>
              <a:rPr lang="en-US" dirty="0"/>
              <a:t> </a:t>
            </a:r>
            <a:r>
              <a:rPr lang="en-US" dirty="0" err="1"/>
              <a:t>ngực</a:t>
            </a:r>
            <a:r>
              <a:rPr lang="en-US" dirty="0"/>
              <a:t> </a:t>
            </a:r>
            <a:r>
              <a:rPr lang="en-US" dirty="0" err="1"/>
              <a:t>trong</a:t>
            </a:r>
            <a:r>
              <a:rPr lang="en-US" dirty="0"/>
              <a:t> </a:t>
            </a:r>
            <a:r>
              <a:rPr lang="en-US" dirty="0" err="1"/>
              <a:t>một</a:t>
            </a:r>
            <a:r>
              <a:rPr lang="en-US" dirty="0"/>
              <a:t> </a:t>
            </a:r>
            <a:r>
              <a:rPr lang="en-US" dirty="0" err="1"/>
              <a:t>số</a:t>
            </a:r>
            <a:r>
              <a:rPr lang="en-US" dirty="0"/>
              <a:t> </a:t>
            </a:r>
            <a:r>
              <a:rPr lang="en-US" dirty="0" err="1"/>
              <a:t>bệnh</a:t>
            </a:r>
            <a:r>
              <a:rPr lang="en-US" dirty="0"/>
              <a:t> </a:t>
            </a:r>
            <a:r>
              <a:rPr lang="en-US" dirty="0" err="1"/>
              <a:t>lý</a:t>
            </a:r>
            <a:r>
              <a:rPr lang="en-US" dirty="0"/>
              <a:t> </a:t>
            </a:r>
            <a:r>
              <a:rPr lang="en-US" dirty="0" err="1"/>
              <a:t>tim</a:t>
            </a:r>
            <a:r>
              <a:rPr lang="en-US" dirty="0"/>
              <a:t> </a:t>
            </a:r>
            <a:r>
              <a:rPr lang="en-US" dirty="0" err="1"/>
              <a:t>mạch</a:t>
            </a:r>
            <a:endParaRPr lang="en-US" dirty="0"/>
          </a:p>
        </p:txBody>
      </p:sp>
    </p:spTree>
    <p:extLst>
      <p:ext uri="{BB962C8B-B14F-4D97-AF65-F5344CB8AC3E}">
        <p14:creationId xmlns:p14="http://schemas.microsoft.com/office/powerpoint/2010/main" val="3307894634"/>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391400" cy="914400"/>
          </a:xfrm>
        </p:spPr>
        <p:txBody>
          <a:bodyPr/>
          <a:lstStyle/>
          <a:p>
            <a:r>
              <a:rPr lang="en-US" dirty="0"/>
              <a:t>TUẦN HOÀN PHỔI</a:t>
            </a:r>
          </a:p>
        </p:txBody>
      </p:sp>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1371600"/>
            <a:ext cx="3962401" cy="4935764"/>
          </a:xfrm>
          <a:prstGeom prst="rect">
            <a:avLst/>
          </a:prstGeom>
          <a:noFill/>
          <a:ln>
            <a:noFill/>
          </a:ln>
          <a:extLst/>
        </p:spPr>
      </p:pic>
      <p:pic>
        <p:nvPicPr>
          <p:cNvPr id="5" name="Pictur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1371600"/>
            <a:ext cx="4257341" cy="4946650"/>
          </a:xfrm>
          <a:prstGeom prst="rect">
            <a:avLst/>
          </a:prstGeom>
          <a:noFill/>
          <a:ln>
            <a:noFill/>
          </a:ln>
          <a:extLst/>
        </p:spPr>
      </p:pic>
    </p:spTree>
    <p:extLst>
      <p:ext uri="{BB962C8B-B14F-4D97-AF65-F5344CB8AC3E}">
        <p14:creationId xmlns:p14="http://schemas.microsoft.com/office/powerpoint/2010/main" val="1147393056"/>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TĂNG ÁP LỰC TĨNH MẠCH PHỔI</a:t>
            </a:r>
          </a:p>
        </p:txBody>
      </p:sp>
      <p:pic>
        <p:nvPicPr>
          <p:cNvPr id="4" name="Content Placeholder 3" descr="http://images.radiopaedia.org/images/1436792/9010c115650ea85d87c8d860df6fb3.pn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600200"/>
            <a:ext cx="3962400" cy="4724400"/>
          </a:xfrm>
          <a:prstGeom prst="rect">
            <a:avLst/>
          </a:prstGeom>
          <a:noFill/>
          <a:ln>
            <a:noFill/>
          </a:ln>
          <a:extLst/>
        </p:spPr>
      </p:pic>
      <p:pic>
        <p:nvPicPr>
          <p:cNvPr id="5" name="Picture 4" descr="http://www.learningradiology.com/lectures/cardiaclectures/Congestive%20Heart%20Failure-2012/data/images/img11.jpg"/>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600200"/>
            <a:ext cx="4572000" cy="4800600"/>
          </a:xfrm>
          <a:prstGeom prst="rect">
            <a:avLst/>
          </a:prstGeom>
          <a:noFill/>
          <a:ln>
            <a:noFill/>
          </a:ln>
          <a:extLst/>
        </p:spPr>
      </p:pic>
    </p:spTree>
    <p:extLst>
      <p:ext uri="{BB962C8B-B14F-4D97-AF65-F5344CB8AC3E}">
        <p14:creationId xmlns:p14="http://schemas.microsoft.com/office/powerpoint/2010/main" val="3143895562"/>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TĂNG ÁP ĐỘNG MẠCH PHỔI</a:t>
            </a:r>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6400" y="916615"/>
            <a:ext cx="6096000" cy="586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3638285"/>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CÁC BƯỚC TIẾP CẬN PHÂN TÍCH PHIM X-QUANG LỒNG NGỰC</a:t>
            </a:r>
          </a:p>
        </p:txBody>
      </p:sp>
    </p:spTree>
    <p:extLst>
      <p:ext uri="{BB962C8B-B14F-4D97-AF65-F5344CB8AC3E}">
        <p14:creationId xmlns:p14="http://schemas.microsoft.com/office/powerpoint/2010/main" val="3128244301"/>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KIỂM TRA</a:t>
            </a:r>
          </a:p>
        </p:txBody>
      </p:sp>
      <p:sp>
        <p:nvSpPr>
          <p:cNvPr id="3" name="Content Placeholder 2"/>
          <p:cNvSpPr>
            <a:spLocks noGrp="1"/>
          </p:cNvSpPr>
          <p:nvPr>
            <p:ph idx="1"/>
          </p:nvPr>
        </p:nvSpPr>
        <p:spPr/>
        <p:txBody>
          <a:bodyPr/>
          <a:lstStyle/>
          <a:p>
            <a:r>
              <a:rPr lang="en-US" dirty="0" err="1"/>
              <a:t>Đúng</a:t>
            </a:r>
            <a:r>
              <a:rPr lang="en-US" dirty="0"/>
              <a:t> </a:t>
            </a:r>
            <a:r>
              <a:rPr lang="en-US" dirty="0" err="1"/>
              <a:t>bệnh</a:t>
            </a:r>
            <a:r>
              <a:rPr lang="en-US" dirty="0"/>
              <a:t> </a:t>
            </a:r>
            <a:r>
              <a:rPr lang="en-US" dirty="0" err="1"/>
              <a:t>nhân</a:t>
            </a:r>
            <a:r>
              <a:rPr lang="en-US" dirty="0"/>
              <a:t>?</a:t>
            </a:r>
          </a:p>
          <a:p>
            <a:r>
              <a:rPr lang="en-US" dirty="0" err="1"/>
              <a:t>Thời</a:t>
            </a:r>
            <a:r>
              <a:rPr lang="en-US" dirty="0"/>
              <a:t> </a:t>
            </a:r>
            <a:r>
              <a:rPr lang="en-US" dirty="0" err="1"/>
              <a:t>điểm</a:t>
            </a:r>
            <a:r>
              <a:rPr lang="en-US" dirty="0"/>
              <a:t> </a:t>
            </a:r>
            <a:r>
              <a:rPr lang="en-US" dirty="0" err="1"/>
              <a:t>chụp</a:t>
            </a:r>
            <a:r>
              <a:rPr lang="en-US" dirty="0"/>
              <a:t>?</a:t>
            </a:r>
          </a:p>
          <a:p>
            <a:r>
              <a:rPr lang="en-US" dirty="0" err="1"/>
              <a:t>Hướng</a:t>
            </a:r>
            <a:r>
              <a:rPr lang="en-US" dirty="0"/>
              <a:t> </a:t>
            </a:r>
            <a:r>
              <a:rPr lang="en-US" dirty="0" err="1"/>
              <a:t>của</a:t>
            </a:r>
            <a:r>
              <a:rPr lang="en-US" dirty="0"/>
              <a:t> </a:t>
            </a:r>
            <a:r>
              <a:rPr lang="en-US" dirty="0" err="1"/>
              <a:t>đầu</a:t>
            </a:r>
            <a:r>
              <a:rPr lang="en-US" dirty="0"/>
              <a:t> </a:t>
            </a:r>
            <a:r>
              <a:rPr lang="en-US" dirty="0" err="1"/>
              <a:t>đèn</a:t>
            </a:r>
            <a:r>
              <a:rPr lang="en-US" dirty="0"/>
              <a:t> – </a:t>
            </a:r>
            <a:r>
              <a:rPr lang="en-US" dirty="0" err="1"/>
              <a:t>bản</a:t>
            </a:r>
            <a:r>
              <a:rPr lang="en-US" dirty="0"/>
              <a:t> </a:t>
            </a:r>
            <a:r>
              <a:rPr lang="en-US" dirty="0" err="1"/>
              <a:t>ghi</a:t>
            </a:r>
            <a:r>
              <a:rPr lang="en-US" dirty="0"/>
              <a:t>?</a:t>
            </a:r>
          </a:p>
          <a:p>
            <a:r>
              <a:rPr lang="en-US" dirty="0" err="1"/>
              <a:t>Tư</a:t>
            </a:r>
            <a:r>
              <a:rPr lang="en-US" dirty="0"/>
              <a:t> </a:t>
            </a:r>
            <a:r>
              <a:rPr lang="en-US" dirty="0" err="1"/>
              <a:t>thế</a:t>
            </a:r>
            <a:r>
              <a:rPr lang="en-US" dirty="0"/>
              <a:t> </a:t>
            </a:r>
            <a:r>
              <a:rPr lang="en-US" dirty="0" err="1"/>
              <a:t>chụp</a:t>
            </a:r>
            <a:r>
              <a:rPr lang="en-US" dirty="0"/>
              <a:t>?</a:t>
            </a:r>
          </a:p>
          <a:p>
            <a:endParaRPr lang="en-US" dirty="0"/>
          </a:p>
        </p:txBody>
      </p:sp>
    </p:spTree>
    <p:extLst>
      <p:ext uri="{BB962C8B-B14F-4D97-AF65-F5344CB8AC3E}">
        <p14:creationId xmlns:p14="http://schemas.microsoft.com/office/powerpoint/2010/main" val="2274245133"/>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KIỂM TRA</a:t>
            </a:r>
          </a:p>
        </p:txBody>
      </p:sp>
      <p:pic>
        <p:nvPicPr>
          <p:cNvPr id="4" name="Content Placeholder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57200" y="1600200"/>
            <a:ext cx="4648200" cy="4800600"/>
          </a:xfrm>
          <a:prstGeom prst="rect">
            <a:avLst/>
          </a:prstGeom>
        </p:spPr>
      </p:pic>
      <p:pic>
        <p:nvPicPr>
          <p:cNvPr id="6" name="Picture 3"/>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981200"/>
            <a:ext cx="41910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7193683"/>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ĐÁNH GIÁ CHẤT LƯỢNG PHIM</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5000" y="990600"/>
            <a:ext cx="5867400" cy="5638800"/>
          </a:xfrm>
          <a:prstGeom prst="rect">
            <a:avLst/>
          </a:prstGeom>
          <a:noFill/>
          <a:ln>
            <a:noFill/>
          </a:ln>
          <a:extLst/>
        </p:spPr>
      </p:pic>
    </p:spTree>
    <p:extLst>
      <p:ext uri="{BB962C8B-B14F-4D97-AF65-F5344CB8AC3E}">
        <p14:creationId xmlns:p14="http://schemas.microsoft.com/office/powerpoint/2010/main" val="1840544610"/>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MÔ TẢ CÁC BẤT THƯỜNG</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 y="1417638"/>
            <a:ext cx="4724400" cy="5135562"/>
          </a:xfrm>
          <a:prstGeom prst="rect">
            <a:avLst/>
          </a:prstGeom>
          <a:noFill/>
          <a:ln>
            <a:noFill/>
          </a:ln>
          <a:extLst/>
        </p:spPr>
      </p:pic>
      <p:sp>
        <p:nvSpPr>
          <p:cNvPr id="5" name="Rectangle 4"/>
          <p:cNvSpPr/>
          <p:nvPr/>
        </p:nvSpPr>
        <p:spPr>
          <a:xfrm>
            <a:off x="4876800" y="1676400"/>
            <a:ext cx="4267200" cy="3108543"/>
          </a:xfrm>
          <a:prstGeom prst="rect">
            <a:avLst/>
          </a:prstGeom>
        </p:spPr>
        <p:txBody>
          <a:bodyPr wrap="square">
            <a:spAutoFit/>
          </a:bodyPr>
          <a:lstStyle/>
          <a:p>
            <a:pPr marL="457200" indent="-457200">
              <a:buFont typeface="Wingdings" panose="05000000000000000000" pitchFamily="2" charset="2"/>
              <a:buChar char="§"/>
            </a:pPr>
            <a:r>
              <a:rPr lang="en-US" sz="2800" dirty="0" err="1"/>
              <a:t>Thành</a:t>
            </a:r>
            <a:r>
              <a:rPr lang="en-US" sz="2800" dirty="0"/>
              <a:t> </a:t>
            </a:r>
            <a:r>
              <a:rPr lang="en-US" sz="2800" dirty="0" err="1"/>
              <a:t>ngực</a:t>
            </a:r>
            <a:r>
              <a:rPr lang="en-US" sz="2800" dirty="0"/>
              <a:t>, </a:t>
            </a:r>
            <a:r>
              <a:rPr lang="en-US" sz="2800" dirty="0" err="1"/>
              <a:t>cơ</a:t>
            </a:r>
            <a:r>
              <a:rPr lang="en-US" sz="2800" dirty="0"/>
              <a:t> </a:t>
            </a:r>
            <a:r>
              <a:rPr lang="en-US" sz="2800" dirty="0" err="1"/>
              <a:t>xương</a:t>
            </a:r>
            <a:r>
              <a:rPr lang="en-US" sz="2800" dirty="0"/>
              <a:t>, </a:t>
            </a:r>
            <a:r>
              <a:rPr lang="en-US" sz="2800" dirty="0" err="1"/>
              <a:t>màng</a:t>
            </a:r>
            <a:r>
              <a:rPr lang="en-US" sz="2800" dirty="0"/>
              <a:t> </a:t>
            </a:r>
            <a:r>
              <a:rPr lang="en-US" sz="2800" dirty="0" err="1"/>
              <a:t>phổi</a:t>
            </a:r>
            <a:r>
              <a:rPr lang="en-US" sz="2800" dirty="0"/>
              <a:t>, </a:t>
            </a:r>
            <a:r>
              <a:rPr lang="en-US" sz="2800" dirty="0" err="1"/>
              <a:t>nhu</a:t>
            </a:r>
            <a:r>
              <a:rPr lang="en-US" sz="2800" dirty="0"/>
              <a:t> </a:t>
            </a:r>
            <a:r>
              <a:rPr lang="en-US" sz="2800" dirty="0" err="1"/>
              <a:t>mô</a:t>
            </a:r>
            <a:r>
              <a:rPr lang="en-US" sz="2800" dirty="0"/>
              <a:t> </a:t>
            </a:r>
            <a:r>
              <a:rPr lang="en-US" sz="2800" dirty="0" err="1"/>
              <a:t>phổi</a:t>
            </a:r>
            <a:r>
              <a:rPr lang="en-US" sz="2800" dirty="0"/>
              <a:t>, </a:t>
            </a:r>
            <a:r>
              <a:rPr lang="en-US" sz="2800" dirty="0" err="1"/>
              <a:t>trung</a:t>
            </a:r>
            <a:r>
              <a:rPr lang="en-US" sz="2800" dirty="0"/>
              <a:t> </a:t>
            </a:r>
            <a:r>
              <a:rPr lang="en-US" sz="2800" dirty="0" err="1"/>
              <a:t>thất</a:t>
            </a:r>
            <a:r>
              <a:rPr lang="en-US" sz="2800" dirty="0"/>
              <a:t>, </a:t>
            </a:r>
            <a:r>
              <a:rPr lang="en-US" sz="2800" dirty="0" err="1"/>
              <a:t>mạch</a:t>
            </a:r>
            <a:r>
              <a:rPr lang="en-US" sz="2800" dirty="0"/>
              <a:t> </a:t>
            </a:r>
            <a:r>
              <a:rPr lang="en-US" sz="2800" dirty="0" err="1"/>
              <a:t>máu</a:t>
            </a:r>
            <a:r>
              <a:rPr lang="en-US" sz="2800" dirty="0"/>
              <a:t>, </a:t>
            </a:r>
            <a:r>
              <a:rPr lang="en-US" sz="2800" dirty="0" err="1"/>
              <a:t>tim</a:t>
            </a:r>
            <a:endParaRPr lang="en-US" sz="2800" dirty="0"/>
          </a:p>
          <a:p>
            <a:pPr marL="457200" indent="-457200">
              <a:buFont typeface="Wingdings" panose="05000000000000000000" pitchFamily="2" charset="2"/>
              <a:buChar char="§"/>
            </a:pPr>
            <a:r>
              <a:rPr lang="en-US" sz="2800" dirty="0" err="1"/>
              <a:t>Các</a:t>
            </a:r>
            <a:r>
              <a:rPr lang="en-US" sz="2800" dirty="0"/>
              <a:t> </a:t>
            </a:r>
            <a:r>
              <a:rPr lang="en-US" sz="2800" dirty="0" err="1"/>
              <a:t>vùng</a:t>
            </a:r>
            <a:r>
              <a:rPr lang="en-US" sz="2800" dirty="0"/>
              <a:t> </a:t>
            </a:r>
            <a:r>
              <a:rPr lang="en-US" sz="2800" dirty="0" err="1"/>
              <a:t>dễ</a:t>
            </a:r>
            <a:r>
              <a:rPr lang="en-US" sz="2800" dirty="0"/>
              <a:t> </a:t>
            </a:r>
            <a:r>
              <a:rPr lang="en-US" sz="2800" dirty="0" err="1"/>
              <a:t>bị</a:t>
            </a:r>
            <a:r>
              <a:rPr lang="en-US" sz="2800" dirty="0"/>
              <a:t> </a:t>
            </a:r>
            <a:r>
              <a:rPr lang="en-US" sz="2800" dirty="0" err="1"/>
              <a:t>bỏ</a:t>
            </a:r>
            <a:r>
              <a:rPr lang="en-US" sz="2800" dirty="0"/>
              <a:t> </a:t>
            </a:r>
            <a:r>
              <a:rPr lang="en-US" sz="2800" dirty="0" err="1"/>
              <a:t>sót</a:t>
            </a:r>
            <a:r>
              <a:rPr lang="en-US" sz="2800" dirty="0"/>
              <a:t>: </a:t>
            </a:r>
            <a:r>
              <a:rPr lang="en-US" sz="2800" dirty="0" err="1"/>
              <a:t>đỉnh</a:t>
            </a:r>
            <a:r>
              <a:rPr lang="en-US" sz="2800" dirty="0"/>
              <a:t> </a:t>
            </a:r>
            <a:r>
              <a:rPr lang="en-US" sz="2800" dirty="0" err="1"/>
              <a:t>phổi</a:t>
            </a:r>
            <a:r>
              <a:rPr lang="en-US" sz="2800" dirty="0"/>
              <a:t>, </a:t>
            </a:r>
            <a:r>
              <a:rPr lang="en-US" sz="2800" dirty="0" err="1"/>
              <a:t>rốn</a:t>
            </a:r>
            <a:r>
              <a:rPr lang="en-US" sz="2800" dirty="0"/>
              <a:t> </a:t>
            </a:r>
            <a:r>
              <a:rPr lang="en-US" sz="2800" dirty="0" err="1"/>
              <a:t>phổi</a:t>
            </a:r>
            <a:r>
              <a:rPr lang="en-US" sz="2800" dirty="0"/>
              <a:t>, </a:t>
            </a:r>
            <a:r>
              <a:rPr lang="en-US" sz="2800" dirty="0" err="1"/>
              <a:t>sau</a:t>
            </a:r>
            <a:r>
              <a:rPr lang="en-US" sz="2800" dirty="0"/>
              <a:t> </a:t>
            </a:r>
            <a:r>
              <a:rPr lang="en-US" sz="2800" dirty="0" err="1"/>
              <a:t>tim</a:t>
            </a:r>
            <a:r>
              <a:rPr lang="en-US" sz="2800" dirty="0"/>
              <a:t>, </a:t>
            </a:r>
            <a:r>
              <a:rPr lang="en-US" sz="2800" dirty="0" err="1"/>
              <a:t>cơ</a:t>
            </a:r>
            <a:r>
              <a:rPr lang="en-US" sz="2800" dirty="0"/>
              <a:t> </a:t>
            </a:r>
            <a:r>
              <a:rPr lang="en-US" sz="2800" dirty="0" err="1"/>
              <a:t>hoành</a:t>
            </a:r>
            <a:r>
              <a:rPr lang="en-US" sz="2800" dirty="0"/>
              <a:t>.</a:t>
            </a:r>
          </a:p>
        </p:txBody>
      </p:sp>
    </p:spTree>
    <p:extLst>
      <p:ext uri="{BB962C8B-B14F-4D97-AF65-F5344CB8AC3E}">
        <p14:creationId xmlns:p14="http://schemas.microsoft.com/office/powerpoint/2010/main" val="801539197"/>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ĐÁNH GIÁ BỆNH LÝ</a:t>
            </a:r>
          </a:p>
        </p:txBody>
      </p:sp>
      <p:sp>
        <p:nvSpPr>
          <p:cNvPr id="3" name="Content Placeholder 2"/>
          <p:cNvSpPr>
            <a:spLocks noGrp="1"/>
          </p:cNvSpPr>
          <p:nvPr>
            <p:ph idx="1"/>
          </p:nvPr>
        </p:nvSpPr>
        <p:spPr>
          <a:xfrm>
            <a:off x="457200" y="1600201"/>
            <a:ext cx="8077200" cy="4648199"/>
          </a:xfrm>
        </p:spPr>
        <p:txBody>
          <a:bodyPr/>
          <a:lstStyle/>
          <a:p>
            <a:r>
              <a:rPr lang="en-US" dirty="0" err="1"/>
              <a:t>Không</a:t>
            </a:r>
            <a:r>
              <a:rPr lang="en-US" dirty="0"/>
              <a:t> </a:t>
            </a:r>
            <a:r>
              <a:rPr lang="en-US" dirty="0" err="1"/>
              <a:t>phải</a:t>
            </a:r>
            <a:r>
              <a:rPr lang="en-US" dirty="0"/>
              <a:t> </a:t>
            </a:r>
            <a:r>
              <a:rPr lang="en-US" dirty="0" err="1"/>
              <a:t>lúc</a:t>
            </a:r>
            <a:r>
              <a:rPr lang="en-US" dirty="0"/>
              <a:t> </a:t>
            </a:r>
            <a:r>
              <a:rPr lang="en-US" dirty="0" err="1"/>
              <a:t>nào</a:t>
            </a:r>
            <a:r>
              <a:rPr lang="en-US" dirty="0"/>
              <a:t> </a:t>
            </a:r>
            <a:r>
              <a:rPr lang="en-US" dirty="0" err="1"/>
              <a:t>cũng</a:t>
            </a:r>
            <a:r>
              <a:rPr lang="en-US" dirty="0"/>
              <a:t> </a:t>
            </a:r>
            <a:r>
              <a:rPr lang="en-US" dirty="0" err="1"/>
              <a:t>dễ</a:t>
            </a:r>
            <a:r>
              <a:rPr lang="en-US" dirty="0"/>
              <a:t> </a:t>
            </a:r>
            <a:r>
              <a:rPr lang="en-US" dirty="0" err="1"/>
              <a:t>dàng</a:t>
            </a:r>
            <a:r>
              <a:rPr lang="en-US" dirty="0"/>
              <a:t>!</a:t>
            </a:r>
          </a:p>
          <a:p>
            <a:r>
              <a:rPr lang="en-US" dirty="0" err="1"/>
              <a:t>Đưa</a:t>
            </a:r>
            <a:r>
              <a:rPr lang="en-US" dirty="0"/>
              <a:t> </a:t>
            </a:r>
            <a:r>
              <a:rPr lang="en-US" dirty="0" err="1"/>
              <a:t>đến</a:t>
            </a:r>
            <a:r>
              <a:rPr lang="en-US" dirty="0"/>
              <a:t> </a:t>
            </a:r>
            <a:r>
              <a:rPr lang="en-US" dirty="0" err="1"/>
              <a:t>quyết</a:t>
            </a:r>
            <a:r>
              <a:rPr lang="en-US" dirty="0"/>
              <a:t> </a:t>
            </a:r>
            <a:r>
              <a:rPr lang="en-US" dirty="0" err="1"/>
              <a:t>định</a:t>
            </a:r>
            <a:r>
              <a:rPr lang="en-US" dirty="0"/>
              <a:t> </a:t>
            </a:r>
            <a:r>
              <a:rPr lang="en-US" dirty="0" err="1"/>
              <a:t>trên</a:t>
            </a:r>
            <a:r>
              <a:rPr lang="en-US" dirty="0"/>
              <a:t> </a:t>
            </a:r>
            <a:r>
              <a:rPr lang="en-US" dirty="0" err="1"/>
              <a:t>bệnh</a:t>
            </a:r>
            <a:r>
              <a:rPr lang="en-US" dirty="0"/>
              <a:t> </a:t>
            </a:r>
            <a:r>
              <a:rPr lang="en-US" dirty="0" err="1"/>
              <a:t>nhân</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chỉ</a:t>
            </a:r>
            <a:r>
              <a:rPr lang="en-US" dirty="0"/>
              <a:t> </a:t>
            </a:r>
            <a:r>
              <a:rPr lang="en-US" dirty="0" err="1"/>
              <a:t>là</a:t>
            </a:r>
            <a:r>
              <a:rPr lang="en-US" dirty="0"/>
              <a:t> </a:t>
            </a:r>
            <a:r>
              <a:rPr lang="en-US" dirty="0" err="1"/>
              <a:t>chẩn</a:t>
            </a:r>
            <a:r>
              <a:rPr lang="en-US" dirty="0"/>
              <a:t> </a:t>
            </a:r>
            <a:r>
              <a:rPr lang="en-US" dirty="0" err="1"/>
              <a:t>đoán</a:t>
            </a:r>
            <a:r>
              <a:rPr lang="en-US" dirty="0"/>
              <a:t> X-</a:t>
            </a:r>
            <a:r>
              <a:rPr lang="en-US" dirty="0" err="1"/>
              <a:t>quang</a:t>
            </a:r>
            <a:r>
              <a:rPr lang="en-US" dirty="0"/>
              <a:t>!!</a:t>
            </a:r>
          </a:p>
          <a:p>
            <a:r>
              <a:rPr lang="en-US" dirty="0" err="1"/>
              <a:t>Cần</a:t>
            </a:r>
            <a:r>
              <a:rPr lang="en-US" dirty="0"/>
              <a:t> </a:t>
            </a:r>
            <a:r>
              <a:rPr lang="en-US" dirty="0" err="1"/>
              <a:t>kết</a:t>
            </a:r>
            <a:r>
              <a:rPr lang="en-US" dirty="0"/>
              <a:t> </a:t>
            </a:r>
            <a:r>
              <a:rPr lang="en-US" dirty="0" err="1"/>
              <a:t>hợp</a:t>
            </a:r>
            <a:r>
              <a:rPr lang="en-US" dirty="0"/>
              <a:t> </a:t>
            </a:r>
            <a:r>
              <a:rPr lang="en-US" dirty="0" err="1"/>
              <a:t>lâm</a:t>
            </a:r>
            <a:r>
              <a:rPr lang="en-US" dirty="0"/>
              <a:t> </a:t>
            </a:r>
            <a:r>
              <a:rPr lang="en-US" dirty="0" err="1"/>
              <a:t>sàng</a:t>
            </a:r>
            <a:r>
              <a:rPr lang="en-US" dirty="0"/>
              <a:t> </a:t>
            </a:r>
            <a:r>
              <a:rPr lang="en-US" dirty="0" err="1"/>
              <a:t>và</a:t>
            </a:r>
            <a:r>
              <a:rPr lang="en-US" dirty="0"/>
              <a:t> </a:t>
            </a:r>
            <a:r>
              <a:rPr lang="en-US" dirty="0" err="1"/>
              <a:t>theo</a:t>
            </a:r>
            <a:r>
              <a:rPr lang="en-US" dirty="0"/>
              <a:t> </a:t>
            </a:r>
            <a:r>
              <a:rPr lang="en-US" dirty="0" err="1"/>
              <a:t>dõi</a:t>
            </a:r>
            <a:r>
              <a:rPr lang="en-US" dirty="0"/>
              <a:t> </a:t>
            </a:r>
            <a:r>
              <a:rPr lang="en-US" dirty="0" err="1"/>
              <a:t>diễn</a:t>
            </a:r>
            <a:r>
              <a:rPr lang="en-US" dirty="0"/>
              <a:t> </a:t>
            </a:r>
            <a:r>
              <a:rPr lang="en-US" dirty="0" err="1"/>
              <a:t>tiến</a:t>
            </a:r>
            <a:r>
              <a:rPr lang="en-US" dirty="0"/>
              <a:t>!!!</a:t>
            </a:r>
          </a:p>
        </p:txBody>
      </p:sp>
    </p:spTree>
    <p:extLst>
      <p:ext uri="{BB962C8B-B14F-4D97-AF65-F5344CB8AC3E}">
        <p14:creationId xmlns:p14="http://schemas.microsoft.com/office/powerpoint/2010/main" val="2542082368"/>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2" y="2590800"/>
            <a:ext cx="8040687" cy="1362075"/>
          </a:xfrm>
        </p:spPr>
        <p:txBody>
          <a:bodyPr>
            <a:normAutofit fontScale="90000"/>
          </a:bodyPr>
          <a:lstStyle/>
          <a:p>
            <a:r>
              <a:rPr lang="en-US" dirty="0" err="1"/>
              <a:t>Hình</a:t>
            </a:r>
            <a:r>
              <a:rPr lang="en-US" dirty="0"/>
              <a:t> </a:t>
            </a:r>
            <a:r>
              <a:rPr lang="en-US" dirty="0" err="1"/>
              <a:t>ảnh</a:t>
            </a:r>
            <a:r>
              <a:rPr lang="en-US" dirty="0"/>
              <a:t> x-</a:t>
            </a:r>
            <a:r>
              <a:rPr lang="en-US" dirty="0" err="1"/>
              <a:t>quang</a:t>
            </a:r>
            <a:r>
              <a:rPr lang="en-US" dirty="0"/>
              <a:t> </a:t>
            </a:r>
            <a:r>
              <a:rPr lang="en-US" dirty="0" err="1"/>
              <a:t>lồng</a:t>
            </a:r>
            <a:r>
              <a:rPr lang="en-US" dirty="0"/>
              <a:t> </a:t>
            </a:r>
            <a:r>
              <a:rPr lang="en-US" dirty="0" err="1"/>
              <a:t>ngực</a:t>
            </a:r>
            <a:r>
              <a:rPr lang="en-US" dirty="0"/>
              <a:t> </a:t>
            </a:r>
            <a:r>
              <a:rPr lang="en-US" dirty="0" err="1"/>
              <a:t>trong</a:t>
            </a:r>
            <a:r>
              <a:rPr lang="en-US" dirty="0"/>
              <a:t> </a:t>
            </a:r>
            <a:r>
              <a:rPr lang="en-US" dirty="0" err="1"/>
              <a:t>một</a:t>
            </a:r>
            <a:r>
              <a:rPr lang="en-US" dirty="0"/>
              <a:t> </a:t>
            </a:r>
            <a:r>
              <a:rPr lang="en-US" dirty="0" err="1"/>
              <a:t>số</a:t>
            </a:r>
            <a:r>
              <a:rPr lang="en-US" dirty="0"/>
              <a:t> </a:t>
            </a:r>
            <a:r>
              <a:rPr lang="en-US" dirty="0" err="1"/>
              <a:t>bệnh</a:t>
            </a:r>
            <a:r>
              <a:rPr lang="en-US" dirty="0"/>
              <a:t> </a:t>
            </a:r>
            <a:r>
              <a:rPr lang="en-US" dirty="0" err="1"/>
              <a:t>lý</a:t>
            </a:r>
            <a:r>
              <a:rPr lang="en-US" dirty="0"/>
              <a:t> </a:t>
            </a:r>
            <a:r>
              <a:rPr lang="en-US" dirty="0" err="1"/>
              <a:t>tim</a:t>
            </a:r>
            <a:r>
              <a:rPr lang="en-US" dirty="0"/>
              <a:t> </a:t>
            </a:r>
            <a:r>
              <a:rPr lang="en-US" dirty="0" err="1"/>
              <a:t>mạch</a:t>
            </a:r>
            <a:r>
              <a:rPr lang="en-US" dirty="0"/>
              <a:t> </a:t>
            </a:r>
            <a:r>
              <a:rPr lang="en-US" dirty="0" err="1"/>
              <a:t>thường</a:t>
            </a:r>
            <a:r>
              <a:rPr lang="en-US" dirty="0"/>
              <a:t> </a:t>
            </a:r>
            <a:r>
              <a:rPr lang="en-US" dirty="0" err="1"/>
              <a:t>gặp</a:t>
            </a:r>
            <a:endParaRPr lang="en-US" dirty="0"/>
          </a:p>
        </p:txBody>
      </p:sp>
    </p:spTree>
    <p:extLst>
      <p:ext uri="{BB962C8B-B14F-4D97-AF65-F5344CB8AC3E}">
        <p14:creationId xmlns:p14="http://schemas.microsoft.com/office/powerpoint/2010/main" val="2571012000"/>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TƯ THẾ CHỤP</a:t>
            </a:r>
          </a:p>
        </p:txBody>
      </p:sp>
      <p:pic>
        <p:nvPicPr>
          <p:cNvPr id="4" name="Object 5"/>
          <p:cNvPicPr>
            <a:picLocks noGrp="1"/>
          </p:cNvPicPr>
          <p:nvPr>
            <p:ph idx="1"/>
          </p:nvPr>
        </p:nvPicPr>
        <p:blipFill>
          <a:blip r:embed="rId3">
            <a:lum contrast="40000"/>
            <a:extLst>
              <a:ext uri="{28A0092B-C50C-407E-A947-70E740481C1C}">
                <a14:useLocalDpi xmlns:a14="http://schemas.microsoft.com/office/drawing/2010/main" val="0"/>
              </a:ext>
            </a:extLst>
          </a:blip>
          <a:srcRect/>
          <a:stretch>
            <a:fillRect/>
          </a:stretch>
        </p:blipFill>
        <p:spPr bwMode="auto">
          <a:xfrm>
            <a:off x="457200" y="1676400"/>
            <a:ext cx="4114800" cy="4572000"/>
          </a:xfrm>
          <a:prstGeom prst="rect">
            <a:avLst/>
          </a:prstGeom>
          <a:noFill/>
          <a:ln w="9525">
            <a:solidFill>
              <a:srgbClr val="FFFF66"/>
            </a:solidFill>
            <a:miter lim="800000"/>
            <a:headEnd/>
            <a:tailEnd/>
          </a:ln>
          <a:effectLst/>
        </p:spPr>
      </p:pic>
      <p:sp>
        <p:nvSpPr>
          <p:cNvPr id="5" name="Rectangle 4"/>
          <p:cNvSpPr/>
          <p:nvPr/>
        </p:nvSpPr>
        <p:spPr>
          <a:xfrm>
            <a:off x="4724400" y="1676400"/>
            <a:ext cx="4114800" cy="4154984"/>
          </a:xfrm>
          <a:prstGeom prst="rect">
            <a:avLst/>
          </a:prstGeom>
        </p:spPr>
        <p:txBody>
          <a:bodyPr wrap="square">
            <a:spAutoFit/>
          </a:bodyPr>
          <a:lstStyle/>
          <a:p>
            <a:pPr marL="342900" indent="-342900">
              <a:buFont typeface="Wingdings" panose="05000000000000000000" pitchFamily="2" charset="2"/>
              <a:buChar char="§"/>
              <a:defRPr/>
            </a:pPr>
            <a:r>
              <a:rPr lang="en-US" sz="2400" dirty="0"/>
              <a:t>Tia X – </a:t>
            </a:r>
            <a:r>
              <a:rPr lang="en-US" sz="2400" dirty="0" err="1"/>
              <a:t>Chùm</a:t>
            </a:r>
            <a:r>
              <a:rPr lang="en-US" sz="2400" dirty="0"/>
              <a:t> </a:t>
            </a:r>
            <a:r>
              <a:rPr lang="en-US" sz="2400" dirty="0" err="1"/>
              <a:t>tia</a:t>
            </a:r>
            <a:r>
              <a:rPr lang="en-US" sz="2400" dirty="0"/>
              <a:t> </a:t>
            </a:r>
            <a:r>
              <a:rPr lang="en-US" sz="2400" dirty="0" err="1"/>
              <a:t>phân</a:t>
            </a:r>
            <a:r>
              <a:rPr lang="en-US" sz="2400" dirty="0"/>
              <a:t> </a:t>
            </a:r>
            <a:r>
              <a:rPr lang="en-US" sz="2400" dirty="0" err="1"/>
              <a:t>kì</a:t>
            </a:r>
            <a:r>
              <a:rPr lang="en-US" sz="2400" dirty="0"/>
              <a:t> </a:t>
            </a:r>
            <a:r>
              <a:rPr lang="en-US" sz="2400" dirty="0" err="1"/>
              <a:t>đi</a:t>
            </a:r>
            <a:r>
              <a:rPr lang="en-US" sz="2400" dirty="0"/>
              <a:t> </a:t>
            </a:r>
            <a:r>
              <a:rPr lang="en-US" sz="2400" dirty="0" err="1"/>
              <a:t>từ</a:t>
            </a:r>
            <a:r>
              <a:rPr lang="en-US" sz="2400" dirty="0"/>
              <a:t> </a:t>
            </a:r>
            <a:r>
              <a:rPr lang="en-US" sz="2400" dirty="0" err="1"/>
              <a:t>sau</a:t>
            </a:r>
            <a:r>
              <a:rPr lang="en-US" sz="2400" dirty="0"/>
              <a:t> ra </a:t>
            </a:r>
            <a:r>
              <a:rPr lang="en-US" sz="2400" dirty="0" err="1"/>
              <a:t>trước</a:t>
            </a:r>
            <a:r>
              <a:rPr lang="en-US" sz="2400" dirty="0"/>
              <a:t>, </a:t>
            </a:r>
            <a:r>
              <a:rPr lang="en-US" sz="2400" dirty="0" err="1"/>
              <a:t>để</a:t>
            </a:r>
            <a:r>
              <a:rPr lang="en-US" sz="2400" dirty="0"/>
              <a:t> </a:t>
            </a:r>
            <a:r>
              <a:rPr lang="en-US" sz="2400" dirty="0" err="1"/>
              <a:t>tim</a:t>
            </a:r>
            <a:r>
              <a:rPr lang="en-US" sz="2400" dirty="0"/>
              <a:t> </a:t>
            </a:r>
            <a:r>
              <a:rPr lang="en-US" sz="2400" dirty="0" err="1"/>
              <a:t>không</a:t>
            </a:r>
            <a:r>
              <a:rPr lang="en-US" sz="2400" dirty="0"/>
              <a:t> </a:t>
            </a:r>
            <a:r>
              <a:rPr lang="en-US" sz="2400" dirty="0" err="1"/>
              <a:t>bị</a:t>
            </a:r>
            <a:r>
              <a:rPr lang="en-US" sz="2400" dirty="0"/>
              <a:t> </a:t>
            </a:r>
            <a:r>
              <a:rPr lang="en-US" sz="2400" dirty="0" err="1"/>
              <a:t>phóng</a:t>
            </a:r>
            <a:r>
              <a:rPr lang="en-US" sz="2400" dirty="0"/>
              <a:t> </a:t>
            </a:r>
            <a:r>
              <a:rPr lang="en-US" sz="2400" dirty="0" err="1"/>
              <a:t>đại</a:t>
            </a:r>
            <a:endParaRPr lang="en-US" sz="2400" dirty="0"/>
          </a:p>
          <a:p>
            <a:pPr marL="342900" indent="-342900">
              <a:buFont typeface="Wingdings" panose="05000000000000000000" pitchFamily="2" charset="2"/>
              <a:buChar char="§"/>
              <a:defRPr/>
            </a:pPr>
            <a:r>
              <a:rPr lang="en-US" sz="2400" dirty="0" err="1"/>
              <a:t>Khoảng</a:t>
            </a:r>
            <a:r>
              <a:rPr lang="en-US" sz="2400" dirty="0"/>
              <a:t> </a:t>
            </a:r>
            <a:r>
              <a:rPr lang="en-US" sz="2400" dirty="0" err="1"/>
              <a:t>cách</a:t>
            </a:r>
            <a:r>
              <a:rPr lang="en-US" sz="2400" dirty="0"/>
              <a:t> </a:t>
            </a:r>
            <a:r>
              <a:rPr lang="en-US" sz="2400" dirty="0" err="1"/>
              <a:t>đầu</a:t>
            </a:r>
            <a:r>
              <a:rPr lang="en-US" sz="2400" dirty="0"/>
              <a:t> </a:t>
            </a:r>
            <a:r>
              <a:rPr lang="en-US" sz="2400" dirty="0" err="1"/>
              <a:t>đèn</a:t>
            </a:r>
            <a:r>
              <a:rPr lang="vi-VN" sz="2400" dirty="0"/>
              <a:t> </a:t>
            </a:r>
            <a:r>
              <a:rPr lang="en-US" sz="2400" dirty="0"/>
              <a:t>–</a:t>
            </a:r>
            <a:r>
              <a:rPr lang="vi-VN" sz="2400" dirty="0"/>
              <a:t> phim</a:t>
            </a:r>
            <a:r>
              <a:rPr lang="en-US" sz="2400" dirty="0"/>
              <a:t>: 1,8m </a:t>
            </a:r>
          </a:p>
          <a:p>
            <a:pPr marL="342900" indent="-342900">
              <a:buFont typeface="Wingdings" panose="05000000000000000000" pitchFamily="2" charset="2"/>
              <a:buChar char="§"/>
              <a:defRPr/>
            </a:pPr>
            <a:r>
              <a:rPr lang="en-US" sz="2400" dirty="0" err="1"/>
              <a:t>Bệnh</a:t>
            </a:r>
            <a:r>
              <a:rPr lang="en-US" sz="2400" dirty="0"/>
              <a:t> </a:t>
            </a:r>
            <a:r>
              <a:rPr lang="en-US" sz="2400" dirty="0" err="1"/>
              <a:t>nhân</a:t>
            </a:r>
            <a:r>
              <a:rPr lang="en-US" sz="2400" dirty="0"/>
              <a:t> </a:t>
            </a:r>
            <a:r>
              <a:rPr lang="en-US" sz="2400" dirty="0" err="1"/>
              <a:t>đứng</a:t>
            </a:r>
            <a:r>
              <a:rPr lang="en-US" sz="2400" dirty="0"/>
              <a:t> </a:t>
            </a:r>
            <a:r>
              <a:rPr lang="en-US" sz="2400" dirty="0" err="1"/>
              <a:t>thẳng</a:t>
            </a:r>
            <a:r>
              <a:rPr lang="en-US" sz="2400" dirty="0"/>
              <a:t>, </a:t>
            </a:r>
            <a:r>
              <a:rPr lang="en-US" sz="2400" dirty="0" err="1"/>
              <a:t>ngực</a:t>
            </a:r>
            <a:r>
              <a:rPr lang="en-US" sz="2400" dirty="0"/>
              <a:t> </a:t>
            </a:r>
            <a:r>
              <a:rPr lang="en-US" sz="2400" dirty="0" err="1"/>
              <a:t>áp</a:t>
            </a:r>
            <a:r>
              <a:rPr lang="en-US" sz="2400" dirty="0"/>
              <a:t> </a:t>
            </a:r>
            <a:r>
              <a:rPr lang="en-US" sz="2400" dirty="0" err="1"/>
              <a:t>sát</a:t>
            </a:r>
            <a:r>
              <a:rPr lang="en-US" sz="2400" dirty="0"/>
              <a:t> </a:t>
            </a:r>
            <a:r>
              <a:rPr lang="vi-VN" sz="2400" dirty="0"/>
              <a:t>hộp phim</a:t>
            </a:r>
            <a:r>
              <a:rPr lang="en-US" sz="2400" dirty="0"/>
              <a:t>, 2 </a:t>
            </a:r>
            <a:r>
              <a:rPr lang="en-US" sz="2400" dirty="0" err="1"/>
              <a:t>tay</a:t>
            </a:r>
            <a:r>
              <a:rPr lang="en-US" sz="2400" dirty="0"/>
              <a:t> </a:t>
            </a:r>
            <a:r>
              <a:rPr lang="en-US" sz="2400" dirty="0" err="1"/>
              <a:t>chống</a:t>
            </a:r>
            <a:r>
              <a:rPr lang="en-US" sz="2400" dirty="0"/>
              <a:t> </a:t>
            </a:r>
            <a:r>
              <a:rPr lang="en-US" sz="2400" dirty="0" err="1"/>
              <a:t>nạnh</a:t>
            </a:r>
            <a:r>
              <a:rPr lang="en-US" sz="2400" dirty="0"/>
              <a:t>, </a:t>
            </a:r>
            <a:r>
              <a:rPr lang="en-US" sz="2400" dirty="0" err="1"/>
              <a:t>đưa</a:t>
            </a:r>
            <a:r>
              <a:rPr lang="en-US" sz="2400" dirty="0"/>
              <a:t> 2 </a:t>
            </a:r>
            <a:r>
              <a:rPr lang="en-US" sz="2400" dirty="0" err="1"/>
              <a:t>khuỷu</a:t>
            </a:r>
            <a:r>
              <a:rPr lang="en-US" sz="2400" dirty="0"/>
              <a:t> ra </a:t>
            </a:r>
            <a:r>
              <a:rPr lang="en-US" sz="2400" dirty="0" err="1"/>
              <a:t>trước</a:t>
            </a:r>
            <a:endParaRPr lang="en-US" sz="2400" dirty="0"/>
          </a:p>
          <a:p>
            <a:pPr marL="342900" indent="-342900">
              <a:buFont typeface="Wingdings" panose="05000000000000000000" pitchFamily="2" charset="2"/>
              <a:buChar char="§"/>
              <a:defRPr/>
            </a:pPr>
            <a:r>
              <a:rPr lang="en-US" sz="2400" dirty="0" err="1"/>
              <a:t>Bệnh</a:t>
            </a:r>
            <a:r>
              <a:rPr lang="en-US" sz="2400" dirty="0"/>
              <a:t> </a:t>
            </a:r>
            <a:r>
              <a:rPr lang="en-US" sz="2400" dirty="0" err="1"/>
              <a:t>nhân</a:t>
            </a:r>
            <a:r>
              <a:rPr lang="en-US" sz="2400" dirty="0"/>
              <a:t> </a:t>
            </a:r>
            <a:r>
              <a:rPr lang="en-US" sz="2400" dirty="0" err="1"/>
              <a:t>hít</a:t>
            </a:r>
            <a:r>
              <a:rPr lang="en-US" sz="2400" dirty="0"/>
              <a:t> </a:t>
            </a:r>
            <a:r>
              <a:rPr lang="en-US" sz="2400" dirty="0" err="1"/>
              <a:t>vào</a:t>
            </a:r>
            <a:r>
              <a:rPr lang="en-US" sz="2400" dirty="0"/>
              <a:t> </a:t>
            </a:r>
            <a:r>
              <a:rPr lang="en-US" sz="2400" dirty="0" err="1"/>
              <a:t>đủ</a:t>
            </a:r>
            <a:r>
              <a:rPr lang="en-US" sz="2400" dirty="0"/>
              <a:t> </a:t>
            </a:r>
            <a:r>
              <a:rPr lang="en-US" sz="2400" dirty="0" err="1"/>
              <a:t>sâu</a:t>
            </a:r>
            <a:r>
              <a:rPr lang="en-US" sz="2400" dirty="0"/>
              <a:t> &amp; </a:t>
            </a:r>
            <a:r>
              <a:rPr lang="en-US" sz="2400" dirty="0" err="1"/>
              <a:t>nín</a:t>
            </a:r>
            <a:r>
              <a:rPr lang="en-US" sz="2400" dirty="0"/>
              <a:t> </a:t>
            </a:r>
            <a:r>
              <a:rPr lang="en-US" sz="2400" dirty="0" err="1"/>
              <a:t>thở</a:t>
            </a:r>
            <a:r>
              <a:rPr lang="en-US" sz="2400" dirty="0"/>
              <a:t> </a:t>
            </a:r>
          </a:p>
        </p:txBody>
      </p:sp>
    </p:spTree>
    <p:extLst>
      <p:ext uri="{BB962C8B-B14F-4D97-AF65-F5344CB8AC3E}">
        <p14:creationId xmlns:p14="http://schemas.microsoft.com/office/powerpoint/2010/main" val="1788018087"/>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2590800"/>
            <a:ext cx="8040687" cy="1362075"/>
          </a:xfrm>
        </p:spPr>
        <p:txBody>
          <a:bodyPr>
            <a:normAutofit fontScale="90000"/>
          </a:bodyPr>
          <a:lstStyle/>
          <a:p>
            <a:r>
              <a:rPr lang="en-US" dirty="0" err="1"/>
              <a:t>Nhóm</a:t>
            </a:r>
            <a:r>
              <a:rPr lang="en-US" dirty="0"/>
              <a:t> </a:t>
            </a:r>
            <a:r>
              <a:rPr lang="en-US" dirty="0" err="1"/>
              <a:t>bệnh</a:t>
            </a:r>
            <a:r>
              <a:rPr lang="en-US" dirty="0"/>
              <a:t> </a:t>
            </a:r>
            <a:r>
              <a:rPr lang="en-US" dirty="0" err="1"/>
              <a:t>lý</a:t>
            </a:r>
            <a:r>
              <a:rPr lang="en-US" dirty="0"/>
              <a:t> </a:t>
            </a:r>
            <a:r>
              <a:rPr lang="en-US" dirty="0" err="1"/>
              <a:t>ảnh</a:t>
            </a:r>
            <a:r>
              <a:rPr lang="en-US" dirty="0"/>
              <a:t> </a:t>
            </a:r>
            <a:r>
              <a:rPr lang="en-US" dirty="0" err="1"/>
              <a:t>hưởng</a:t>
            </a:r>
            <a:r>
              <a:rPr lang="en-US" dirty="0"/>
              <a:t> </a:t>
            </a:r>
            <a:r>
              <a:rPr lang="en-US" dirty="0" err="1"/>
              <a:t>kích</a:t>
            </a:r>
            <a:r>
              <a:rPr lang="en-US" dirty="0"/>
              <a:t> </a:t>
            </a:r>
            <a:r>
              <a:rPr lang="en-US" dirty="0" err="1"/>
              <a:t>thước</a:t>
            </a:r>
            <a:r>
              <a:rPr lang="en-US" dirty="0"/>
              <a:t> </a:t>
            </a:r>
            <a:r>
              <a:rPr lang="en-US" dirty="0" err="1"/>
              <a:t>và</a:t>
            </a:r>
            <a:r>
              <a:rPr lang="en-US" dirty="0"/>
              <a:t> </a:t>
            </a:r>
            <a:r>
              <a:rPr lang="en-US" dirty="0" err="1"/>
              <a:t>hình</a:t>
            </a:r>
            <a:r>
              <a:rPr lang="en-US" dirty="0"/>
              <a:t> </a:t>
            </a:r>
            <a:r>
              <a:rPr lang="en-US" dirty="0" err="1"/>
              <a:t>dạng</a:t>
            </a:r>
            <a:r>
              <a:rPr lang="en-US" dirty="0"/>
              <a:t> </a:t>
            </a:r>
            <a:r>
              <a:rPr lang="en-US" dirty="0" err="1"/>
              <a:t>tim</a:t>
            </a:r>
            <a:endParaRPr lang="en-US" dirty="0"/>
          </a:p>
        </p:txBody>
      </p:sp>
    </p:spTree>
    <p:extLst>
      <p:ext uri="{BB962C8B-B14F-4D97-AF65-F5344CB8AC3E}">
        <p14:creationId xmlns:p14="http://schemas.microsoft.com/office/powerpoint/2010/main" val="605421604"/>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870" y="6606"/>
            <a:ext cx="8001000" cy="522967"/>
          </a:xfrm>
        </p:spPr>
        <p:txBody>
          <a:bodyPr>
            <a:normAutofit fontScale="90000"/>
          </a:bodyPr>
          <a:lstStyle/>
          <a:p>
            <a:r>
              <a:rPr lang="en-US" dirty="0"/>
              <a:t>SUY TIM SUNG HUYẾT</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8970" y="529574"/>
            <a:ext cx="8001000" cy="5805206"/>
          </a:xfrm>
          <a:prstGeom prst="rect">
            <a:avLst/>
          </a:prstGeom>
          <a:noFill/>
          <a:ln>
            <a:noFill/>
          </a:ln>
        </p:spPr>
      </p:pic>
      <p:sp>
        <p:nvSpPr>
          <p:cNvPr id="3" name="Rectangle 2"/>
          <p:cNvSpPr/>
          <p:nvPr/>
        </p:nvSpPr>
        <p:spPr>
          <a:xfrm>
            <a:off x="76200" y="6334780"/>
            <a:ext cx="9067800" cy="523220"/>
          </a:xfrm>
          <a:prstGeom prst="rect">
            <a:avLst/>
          </a:prstGeom>
        </p:spPr>
        <p:txBody>
          <a:bodyPr wrap="square">
            <a:spAutoFit/>
          </a:bodyPr>
          <a:lstStyle/>
          <a:p>
            <a:pPr algn="ctr"/>
            <a:r>
              <a:rPr lang="en-US" sz="1400" dirty="0" err="1"/>
              <a:t>Hình</a:t>
            </a:r>
            <a:r>
              <a:rPr lang="en-US" sz="1400" dirty="0"/>
              <a:t> </a:t>
            </a:r>
            <a:r>
              <a:rPr lang="en-US" sz="1400" dirty="0" err="1"/>
              <a:t>ảnh</a:t>
            </a:r>
            <a:r>
              <a:rPr lang="en-US" sz="1400" dirty="0"/>
              <a:t> </a:t>
            </a:r>
            <a:r>
              <a:rPr lang="en-US" sz="1400" dirty="0" err="1"/>
              <a:t>suy</a:t>
            </a:r>
            <a:r>
              <a:rPr lang="en-US" sz="1400" dirty="0"/>
              <a:t> </a:t>
            </a:r>
            <a:r>
              <a:rPr lang="en-US" sz="1400" dirty="0" err="1"/>
              <a:t>tim</a:t>
            </a:r>
            <a:r>
              <a:rPr lang="en-US" sz="1400" dirty="0"/>
              <a:t>, </a:t>
            </a:r>
            <a:r>
              <a:rPr lang="en-US" sz="1400" dirty="0" err="1"/>
              <a:t>phù</a:t>
            </a:r>
            <a:r>
              <a:rPr lang="en-US" sz="1400" dirty="0"/>
              <a:t> </a:t>
            </a:r>
            <a:r>
              <a:rPr lang="en-US" sz="1400" dirty="0" err="1"/>
              <a:t>phổi</a:t>
            </a:r>
            <a:r>
              <a:rPr lang="en-US" sz="1400" dirty="0"/>
              <a:t> ở </a:t>
            </a:r>
            <a:r>
              <a:rPr lang="en-US" sz="1400" dirty="0" err="1"/>
              <a:t>các</a:t>
            </a:r>
            <a:r>
              <a:rPr lang="en-US" sz="1400" dirty="0"/>
              <a:t> </a:t>
            </a:r>
            <a:r>
              <a:rPr lang="en-US" sz="1400" dirty="0" err="1"/>
              <a:t>bệnh</a:t>
            </a:r>
            <a:r>
              <a:rPr lang="en-US" sz="1400" dirty="0"/>
              <a:t> </a:t>
            </a:r>
            <a:r>
              <a:rPr lang="en-US" sz="1400" dirty="0" err="1"/>
              <a:t>nhân</a:t>
            </a:r>
            <a:r>
              <a:rPr lang="en-US" sz="1400" dirty="0"/>
              <a:t> </a:t>
            </a:r>
            <a:r>
              <a:rPr lang="en-US" sz="1400" dirty="0" err="1"/>
              <a:t>khác</a:t>
            </a:r>
            <a:r>
              <a:rPr lang="en-US" sz="1400" dirty="0"/>
              <a:t> </a:t>
            </a:r>
            <a:r>
              <a:rPr lang="en-US" sz="1400" dirty="0" err="1"/>
              <a:t>nhau</a:t>
            </a:r>
            <a:r>
              <a:rPr lang="en-US" sz="1400" dirty="0"/>
              <a:t> </a:t>
            </a:r>
            <a:r>
              <a:rPr lang="en-US" sz="1400" dirty="0" err="1"/>
              <a:t>với</a:t>
            </a:r>
            <a:r>
              <a:rPr lang="en-US" sz="1400" dirty="0"/>
              <a:t> </a:t>
            </a:r>
            <a:r>
              <a:rPr lang="en-US" sz="1400" dirty="0" err="1"/>
              <a:t>bóng</a:t>
            </a:r>
            <a:r>
              <a:rPr lang="en-US" sz="1400" dirty="0"/>
              <a:t> </a:t>
            </a:r>
            <a:r>
              <a:rPr lang="en-US" sz="1400" dirty="0" err="1"/>
              <a:t>tim</a:t>
            </a:r>
            <a:r>
              <a:rPr lang="en-US" sz="1400" dirty="0"/>
              <a:t> to. A – </a:t>
            </a:r>
            <a:r>
              <a:rPr lang="en-US" sz="1400" dirty="0" err="1"/>
              <a:t>Tái</a:t>
            </a:r>
            <a:r>
              <a:rPr lang="en-US" sz="1400" dirty="0"/>
              <a:t> </a:t>
            </a:r>
            <a:r>
              <a:rPr lang="en-US" sz="1400" dirty="0" err="1"/>
              <a:t>phân</a:t>
            </a:r>
            <a:r>
              <a:rPr lang="en-US" sz="1400" dirty="0"/>
              <a:t> </a:t>
            </a:r>
            <a:r>
              <a:rPr lang="en-US" sz="1400" dirty="0" err="1"/>
              <a:t>bố</a:t>
            </a:r>
            <a:r>
              <a:rPr lang="en-US" sz="1400" dirty="0"/>
              <a:t> </a:t>
            </a:r>
            <a:r>
              <a:rPr lang="en-US" sz="1400" dirty="0" err="1"/>
              <a:t>tuần</a:t>
            </a:r>
            <a:r>
              <a:rPr lang="en-US" sz="1400" dirty="0"/>
              <a:t> </a:t>
            </a:r>
            <a:r>
              <a:rPr lang="en-US" sz="1400" dirty="0" err="1"/>
              <a:t>hoàn</a:t>
            </a:r>
            <a:r>
              <a:rPr lang="en-US" sz="1400" dirty="0"/>
              <a:t> </a:t>
            </a:r>
            <a:r>
              <a:rPr lang="en-US" sz="1400" dirty="0" err="1"/>
              <a:t>phổi</a:t>
            </a:r>
            <a:r>
              <a:rPr lang="en-US" sz="1400" dirty="0"/>
              <a:t>, B – </a:t>
            </a:r>
            <a:r>
              <a:rPr lang="en-US" sz="1400" dirty="0" err="1"/>
              <a:t>Bắt</a:t>
            </a:r>
            <a:r>
              <a:rPr lang="en-US" sz="1400" dirty="0"/>
              <a:t> </a:t>
            </a:r>
            <a:r>
              <a:rPr lang="en-US" sz="1400" dirty="0" err="1"/>
              <a:t>đầu</a:t>
            </a:r>
            <a:r>
              <a:rPr lang="en-US" sz="1400" dirty="0"/>
              <a:t> </a:t>
            </a:r>
            <a:r>
              <a:rPr lang="en-US" sz="1400" dirty="0" err="1"/>
              <a:t>có</a:t>
            </a:r>
            <a:r>
              <a:rPr lang="en-US" sz="1400" dirty="0"/>
              <a:t> sung </a:t>
            </a:r>
            <a:r>
              <a:rPr lang="en-US" sz="1400" dirty="0" err="1"/>
              <a:t>huyết</a:t>
            </a:r>
            <a:r>
              <a:rPr lang="en-US" sz="1400" dirty="0"/>
              <a:t> </a:t>
            </a:r>
            <a:r>
              <a:rPr lang="en-US" sz="1400" dirty="0" err="1"/>
              <a:t>phổi</a:t>
            </a:r>
            <a:r>
              <a:rPr lang="en-US" sz="1400" dirty="0"/>
              <a:t>, C – </a:t>
            </a:r>
            <a:r>
              <a:rPr lang="en-US" sz="1400" dirty="0" err="1"/>
              <a:t>Phù</a:t>
            </a:r>
            <a:r>
              <a:rPr lang="en-US" sz="1400" dirty="0"/>
              <a:t> </a:t>
            </a:r>
            <a:r>
              <a:rPr lang="en-US" sz="1400" dirty="0" err="1"/>
              <a:t>mô</a:t>
            </a:r>
            <a:r>
              <a:rPr lang="en-US" sz="1400" dirty="0"/>
              <a:t> </a:t>
            </a:r>
            <a:r>
              <a:rPr lang="en-US" sz="1400" dirty="0" err="1"/>
              <a:t>kẽ</a:t>
            </a:r>
            <a:r>
              <a:rPr lang="en-US" sz="1400" dirty="0"/>
              <a:t> </a:t>
            </a:r>
            <a:r>
              <a:rPr lang="en-US" sz="1400" dirty="0" err="1"/>
              <a:t>với</a:t>
            </a:r>
            <a:r>
              <a:rPr lang="en-US" sz="1400" dirty="0"/>
              <a:t> </a:t>
            </a:r>
            <a:r>
              <a:rPr lang="en-US" sz="1400" dirty="0" err="1"/>
              <a:t>các</a:t>
            </a:r>
            <a:r>
              <a:rPr lang="en-US" sz="1400" dirty="0"/>
              <a:t> </a:t>
            </a:r>
            <a:r>
              <a:rPr lang="en-US" sz="1400" dirty="0" err="1"/>
              <a:t>đường</a:t>
            </a:r>
            <a:r>
              <a:rPr lang="en-US" sz="1400" dirty="0"/>
              <a:t> Kerley, D – </a:t>
            </a:r>
            <a:r>
              <a:rPr lang="en-US" sz="1400" dirty="0" err="1"/>
              <a:t>Phù</a:t>
            </a:r>
            <a:r>
              <a:rPr lang="en-US" sz="1400" dirty="0"/>
              <a:t> </a:t>
            </a:r>
            <a:r>
              <a:rPr lang="en-US" sz="1400" dirty="0" err="1"/>
              <a:t>phế</a:t>
            </a:r>
            <a:r>
              <a:rPr lang="en-US" sz="1400" dirty="0"/>
              <a:t> </a:t>
            </a:r>
            <a:r>
              <a:rPr lang="en-US" sz="1400" dirty="0" err="1"/>
              <a:t>nang</a:t>
            </a:r>
            <a:r>
              <a:rPr lang="en-US" sz="1400" dirty="0"/>
              <a:t>, </a:t>
            </a:r>
            <a:r>
              <a:rPr lang="en-US" sz="1400" dirty="0" err="1"/>
              <a:t>hình</a:t>
            </a:r>
            <a:r>
              <a:rPr lang="en-US" sz="1400" dirty="0"/>
              <a:t> </a:t>
            </a:r>
            <a:r>
              <a:rPr lang="en-US" sz="1400" dirty="0" err="1"/>
              <a:t>ảnh</a:t>
            </a:r>
            <a:r>
              <a:rPr lang="en-US" sz="1400" dirty="0"/>
              <a:t> </a:t>
            </a:r>
            <a:r>
              <a:rPr lang="en-US" sz="1400" dirty="0" err="1"/>
              <a:t>cánh</a:t>
            </a:r>
            <a:r>
              <a:rPr lang="en-US" sz="1400" dirty="0"/>
              <a:t> </a:t>
            </a:r>
            <a:r>
              <a:rPr lang="en-US" sz="1400" dirty="0" err="1"/>
              <a:t>bướm</a:t>
            </a:r>
            <a:r>
              <a:rPr lang="en-US" sz="1400" dirty="0"/>
              <a:t>.</a:t>
            </a:r>
          </a:p>
        </p:txBody>
      </p:sp>
    </p:spTree>
    <p:extLst>
      <p:ext uri="{BB962C8B-B14F-4D97-AF65-F5344CB8AC3E}">
        <p14:creationId xmlns:p14="http://schemas.microsoft.com/office/powerpoint/2010/main" val="2478161873"/>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855" y="143451"/>
            <a:ext cx="8229600" cy="505522"/>
          </a:xfrm>
        </p:spPr>
        <p:txBody>
          <a:bodyPr>
            <a:normAutofit fontScale="90000"/>
          </a:bodyPr>
          <a:lstStyle/>
          <a:p>
            <a:r>
              <a:rPr lang="en-US" dirty="0"/>
              <a:t>HẸP VAN 2 LÁ</a:t>
            </a:r>
          </a:p>
        </p:txBody>
      </p:sp>
      <p:pic>
        <p:nvPicPr>
          <p:cNvPr id="4" name="Content Placeholder 3" descr="Image result for mitral stenosis x ray"/>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61855" y="832199"/>
            <a:ext cx="4419600" cy="5257800"/>
          </a:xfrm>
          <a:prstGeom prst="rect">
            <a:avLst/>
          </a:prstGeom>
          <a:noFill/>
          <a:ln>
            <a:noFill/>
          </a:ln>
        </p:spPr>
      </p:pic>
      <p:sp>
        <p:nvSpPr>
          <p:cNvPr id="3" name="Rectangle 2"/>
          <p:cNvSpPr/>
          <p:nvPr/>
        </p:nvSpPr>
        <p:spPr>
          <a:xfrm>
            <a:off x="0" y="6273225"/>
            <a:ext cx="9144000" cy="523220"/>
          </a:xfrm>
          <a:prstGeom prst="rect">
            <a:avLst/>
          </a:prstGeom>
        </p:spPr>
        <p:txBody>
          <a:bodyPr wrap="square">
            <a:spAutoFit/>
          </a:bodyPr>
          <a:lstStyle/>
          <a:p>
            <a:pPr algn="ctr"/>
            <a:r>
              <a:rPr lang="en-US" sz="1400" dirty="0" err="1"/>
              <a:t>Hẹp</a:t>
            </a:r>
            <a:r>
              <a:rPr lang="en-US" sz="1400" dirty="0"/>
              <a:t> van 2 </a:t>
            </a:r>
            <a:r>
              <a:rPr lang="en-US" sz="1400" dirty="0" err="1"/>
              <a:t>lá</a:t>
            </a:r>
            <a:r>
              <a:rPr lang="en-US" sz="1400" dirty="0"/>
              <a:t> </a:t>
            </a:r>
            <a:r>
              <a:rPr lang="en-US" sz="1400" dirty="0" err="1"/>
              <a:t>với</a:t>
            </a:r>
            <a:r>
              <a:rPr lang="en-US" sz="1400" dirty="0"/>
              <a:t> </a:t>
            </a:r>
            <a:r>
              <a:rPr lang="en-US" sz="1400" dirty="0" err="1"/>
              <a:t>các</a:t>
            </a:r>
            <a:r>
              <a:rPr lang="en-US" sz="1400" dirty="0"/>
              <a:t> </a:t>
            </a:r>
            <a:r>
              <a:rPr lang="en-US" sz="1400" dirty="0" err="1"/>
              <a:t>dấu</a:t>
            </a:r>
            <a:r>
              <a:rPr lang="en-US" sz="1400" dirty="0"/>
              <a:t> </a:t>
            </a:r>
            <a:r>
              <a:rPr lang="en-US" sz="1400" dirty="0" err="1"/>
              <a:t>hiệu</a:t>
            </a:r>
            <a:r>
              <a:rPr lang="en-US" sz="1400" dirty="0"/>
              <a:t> </a:t>
            </a:r>
            <a:r>
              <a:rPr lang="en-US" sz="1400" dirty="0" err="1"/>
              <a:t>lớn</a:t>
            </a:r>
            <a:r>
              <a:rPr lang="en-US" sz="1400" dirty="0"/>
              <a:t> </a:t>
            </a:r>
            <a:r>
              <a:rPr lang="en-US" sz="1400" dirty="0" err="1"/>
              <a:t>nhĩ</a:t>
            </a:r>
            <a:r>
              <a:rPr lang="en-US" sz="1400" dirty="0"/>
              <a:t> </a:t>
            </a:r>
            <a:r>
              <a:rPr lang="en-US" sz="1400" dirty="0" err="1"/>
              <a:t>trái</a:t>
            </a:r>
            <a:r>
              <a:rPr lang="en-US" sz="1400" dirty="0"/>
              <a:t> </a:t>
            </a:r>
            <a:r>
              <a:rPr lang="en-US" sz="1400" dirty="0" err="1"/>
              <a:t>và</a:t>
            </a:r>
            <a:r>
              <a:rPr lang="en-US" sz="1400" dirty="0"/>
              <a:t> </a:t>
            </a:r>
            <a:r>
              <a:rPr lang="en-US" sz="1400" dirty="0" err="1"/>
              <a:t>tiểu</a:t>
            </a:r>
            <a:r>
              <a:rPr lang="en-US" sz="1400" dirty="0"/>
              <a:t> </a:t>
            </a:r>
            <a:r>
              <a:rPr lang="en-US" sz="1400" dirty="0" err="1"/>
              <a:t>nhĩ</a:t>
            </a:r>
            <a:r>
              <a:rPr lang="en-US" sz="1400" dirty="0"/>
              <a:t> </a:t>
            </a:r>
            <a:r>
              <a:rPr lang="en-US" sz="1400" dirty="0" err="1"/>
              <a:t>trái</a:t>
            </a:r>
            <a:r>
              <a:rPr lang="en-US" sz="1400" dirty="0"/>
              <a:t>, </a:t>
            </a:r>
            <a:r>
              <a:rPr lang="en-US" sz="1400" dirty="0" err="1"/>
              <a:t>lớn</a:t>
            </a:r>
            <a:r>
              <a:rPr lang="en-US" sz="1400" dirty="0"/>
              <a:t> </a:t>
            </a:r>
            <a:r>
              <a:rPr lang="en-US" sz="1400" dirty="0" err="1"/>
              <a:t>thất</a:t>
            </a:r>
            <a:r>
              <a:rPr lang="en-US" sz="1400" dirty="0"/>
              <a:t> </a:t>
            </a:r>
            <a:r>
              <a:rPr lang="en-US" sz="1400" dirty="0" err="1"/>
              <a:t>phải</a:t>
            </a:r>
            <a:r>
              <a:rPr lang="en-US" sz="1400" dirty="0"/>
              <a:t>, </a:t>
            </a:r>
            <a:r>
              <a:rPr lang="en-US" sz="1400" dirty="0" err="1"/>
              <a:t>thất</a:t>
            </a:r>
            <a:r>
              <a:rPr lang="en-US" sz="1400" dirty="0"/>
              <a:t> </a:t>
            </a:r>
            <a:r>
              <a:rPr lang="en-US" sz="1400" dirty="0" err="1"/>
              <a:t>trái</a:t>
            </a:r>
            <a:r>
              <a:rPr lang="en-US" sz="1400" dirty="0"/>
              <a:t> </a:t>
            </a:r>
            <a:r>
              <a:rPr lang="en-US" sz="1400" dirty="0" err="1"/>
              <a:t>ít</a:t>
            </a:r>
            <a:r>
              <a:rPr lang="en-US" sz="1400" dirty="0"/>
              <a:t> </a:t>
            </a:r>
            <a:r>
              <a:rPr lang="en-US" sz="1400" dirty="0" err="1"/>
              <a:t>ảnh</a:t>
            </a:r>
            <a:r>
              <a:rPr lang="en-US" sz="1400" dirty="0"/>
              <a:t> </a:t>
            </a:r>
            <a:r>
              <a:rPr lang="en-US" sz="1400" dirty="0" err="1"/>
              <a:t>hưởng</a:t>
            </a:r>
            <a:r>
              <a:rPr lang="en-US" sz="1400" dirty="0"/>
              <a:t>, </a:t>
            </a:r>
            <a:r>
              <a:rPr lang="en-US" sz="1400" dirty="0" err="1"/>
              <a:t>tăng</a:t>
            </a:r>
            <a:r>
              <a:rPr lang="en-US" sz="1400" dirty="0"/>
              <a:t> </a:t>
            </a:r>
            <a:r>
              <a:rPr lang="en-US" sz="1400" dirty="0" err="1"/>
              <a:t>áp</a:t>
            </a:r>
            <a:r>
              <a:rPr lang="en-US" sz="1400" dirty="0"/>
              <a:t> </a:t>
            </a:r>
            <a:r>
              <a:rPr lang="en-US" sz="1400" dirty="0" err="1"/>
              <a:t>tĩnh</a:t>
            </a:r>
            <a:r>
              <a:rPr lang="en-US" sz="1400" dirty="0"/>
              <a:t> </a:t>
            </a:r>
            <a:r>
              <a:rPr lang="en-US" sz="1400" dirty="0" err="1"/>
              <a:t>mạch</a:t>
            </a:r>
            <a:r>
              <a:rPr lang="en-US" sz="1400" dirty="0"/>
              <a:t> </a:t>
            </a:r>
            <a:r>
              <a:rPr lang="en-US" sz="1400" dirty="0" err="1"/>
              <a:t>phổi</a:t>
            </a:r>
            <a:r>
              <a:rPr lang="en-US" sz="1400" dirty="0"/>
              <a:t>. </a:t>
            </a:r>
            <a:r>
              <a:rPr lang="en-US" sz="1400" dirty="0" err="1"/>
              <a:t>Có</a:t>
            </a:r>
            <a:r>
              <a:rPr lang="en-US" sz="1400" dirty="0"/>
              <a:t> </a:t>
            </a:r>
            <a:r>
              <a:rPr lang="en-US" sz="1400" dirty="0" err="1"/>
              <a:t>thể</a:t>
            </a:r>
            <a:r>
              <a:rPr lang="en-US" sz="1400" dirty="0"/>
              <a:t> </a:t>
            </a:r>
            <a:r>
              <a:rPr lang="en-US" sz="1400" dirty="0" err="1"/>
              <a:t>gặp</a:t>
            </a:r>
            <a:r>
              <a:rPr lang="en-US" sz="1400" dirty="0"/>
              <a:t> </a:t>
            </a:r>
            <a:r>
              <a:rPr lang="en-US" sz="1400" dirty="0" err="1"/>
              <a:t>hình</a:t>
            </a:r>
            <a:r>
              <a:rPr lang="en-US" sz="1400" dirty="0"/>
              <a:t> </a:t>
            </a:r>
            <a:r>
              <a:rPr lang="en-US" sz="1400" dirty="0" err="1"/>
              <a:t>ảnh</a:t>
            </a:r>
            <a:r>
              <a:rPr lang="en-US" sz="1400" dirty="0"/>
              <a:t> van </a:t>
            </a:r>
            <a:r>
              <a:rPr lang="en-US" sz="1400" dirty="0" err="1"/>
              <a:t>cơ</a:t>
            </a:r>
            <a:r>
              <a:rPr lang="en-US" sz="1400" dirty="0"/>
              <a:t> </a:t>
            </a:r>
            <a:r>
              <a:rPr lang="en-US" sz="1400" dirty="0" err="1"/>
              <a:t>học</a:t>
            </a:r>
            <a:r>
              <a:rPr lang="en-US" sz="1400" dirty="0"/>
              <a:t> ở </a:t>
            </a:r>
            <a:r>
              <a:rPr lang="en-US" sz="1400" dirty="0" err="1"/>
              <a:t>bệnh</a:t>
            </a:r>
            <a:r>
              <a:rPr lang="en-US" sz="1400" dirty="0"/>
              <a:t> </a:t>
            </a:r>
            <a:r>
              <a:rPr lang="en-US" sz="1400" dirty="0" err="1"/>
              <a:t>nhân</a:t>
            </a:r>
            <a:r>
              <a:rPr lang="en-US" sz="1400" dirty="0"/>
              <a:t> </a:t>
            </a:r>
            <a:r>
              <a:rPr lang="en-US" sz="1400" dirty="0" err="1"/>
              <a:t>đã</a:t>
            </a:r>
            <a:r>
              <a:rPr lang="en-US" sz="1400" dirty="0"/>
              <a:t> </a:t>
            </a:r>
            <a:r>
              <a:rPr lang="en-US" sz="1400" dirty="0" err="1"/>
              <a:t>thay</a:t>
            </a:r>
            <a:r>
              <a:rPr lang="en-US" sz="1400" dirty="0"/>
              <a:t> van.</a:t>
            </a:r>
          </a:p>
        </p:txBody>
      </p:sp>
    </p:spTree>
    <p:extLst>
      <p:ext uri="{BB962C8B-B14F-4D97-AF65-F5344CB8AC3E}">
        <p14:creationId xmlns:p14="http://schemas.microsoft.com/office/powerpoint/2010/main" val="323487431"/>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605"/>
            <a:ext cx="8229600" cy="1143000"/>
          </a:xfrm>
        </p:spPr>
        <p:txBody>
          <a:bodyPr>
            <a:normAutofit/>
          </a:bodyPr>
          <a:lstStyle/>
          <a:p>
            <a:r>
              <a:rPr lang="en-US" sz="4000" dirty="0"/>
              <a:t>HỞ VAN 2 LÁ</a:t>
            </a:r>
          </a:p>
        </p:txBody>
      </p:sp>
      <p:pic>
        <p:nvPicPr>
          <p:cNvPr id="4" name="Content Placeholder 3" descr="Image result for mitral regurgitation x ray"/>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838200"/>
            <a:ext cx="5867400" cy="5486399"/>
          </a:xfrm>
          <a:prstGeom prst="rect">
            <a:avLst/>
          </a:prstGeom>
          <a:noFill/>
          <a:ln>
            <a:noFill/>
          </a:ln>
        </p:spPr>
      </p:pic>
      <p:sp>
        <p:nvSpPr>
          <p:cNvPr id="3" name="Rectangle 2"/>
          <p:cNvSpPr/>
          <p:nvPr/>
        </p:nvSpPr>
        <p:spPr>
          <a:xfrm>
            <a:off x="228600" y="6324600"/>
            <a:ext cx="9144000" cy="369332"/>
          </a:xfrm>
          <a:prstGeom prst="rect">
            <a:avLst/>
          </a:prstGeom>
        </p:spPr>
        <p:txBody>
          <a:bodyPr wrap="square">
            <a:spAutoFit/>
          </a:bodyPr>
          <a:lstStyle/>
          <a:p>
            <a:pPr algn="ctr"/>
            <a:r>
              <a:rPr lang="en-US" dirty="0" err="1"/>
              <a:t>Hở</a:t>
            </a:r>
            <a:r>
              <a:rPr lang="en-US" dirty="0"/>
              <a:t> van 2 </a:t>
            </a:r>
            <a:r>
              <a:rPr lang="en-US" dirty="0" err="1"/>
              <a:t>lá</a:t>
            </a:r>
            <a:r>
              <a:rPr lang="en-US" dirty="0"/>
              <a:t> </a:t>
            </a:r>
            <a:r>
              <a:rPr lang="en-US" dirty="0" err="1"/>
              <a:t>với</a:t>
            </a:r>
            <a:r>
              <a:rPr lang="en-US" dirty="0"/>
              <a:t> </a:t>
            </a:r>
            <a:r>
              <a:rPr lang="en-US" dirty="0" err="1"/>
              <a:t>bóng</a:t>
            </a:r>
            <a:r>
              <a:rPr lang="en-US" dirty="0"/>
              <a:t> </a:t>
            </a:r>
            <a:r>
              <a:rPr lang="en-US" dirty="0" err="1"/>
              <a:t>tim</a:t>
            </a:r>
            <a:r>
              <a:rPr lang="en-US" dirty="0"/>
              <a:t> </a:t>
            </a:r>
            <a:r>
              <a:rPr lang="en-US" dirty="0" err="1"/>
              <a:t>lớn</a:t>
            </a:r>
            <a:r>
              <a:rPr lang="en-US" dirty="0"/>
              <a:t>, </a:t>
            </a:r>
            <a:r>
              <a:rPr lang="en-US" dirty="0" err="1"/>
              <a:t>lớn</a:t>
            </a:r>
            <a:r>
              <a:rPr lang="en-US" dirty="0"/>
              <a:t> </a:t>
            </a:r>
            <a:r>
              <a:rPr lang="en-US" dirty="0" err="1"/>
              <a:t>buồng</a:t>
            </a:r>
            <a:r>
              <a:rPr lang="en-US" dirty="0"/>
              <a:t> </a:t>
            </a:r>
            <a:r>
              <a:rPr lang="en-US" dirty="0" err="1"/>
              <a:t>tim</a:t>
            </a:r>
            <a:r>
              <a:rPr lang="en-US" dirty="0"/>
              <a:t> </a:t>
            </a:r>
            <a:r>
              <a:rPr lang="en-US" dirty="0" err="1"/>
              <a:t>trái</a:t>
            </a:r>
            <a:r>
              <a:rPr lang="en-US" dirty="0"/>
              <a:t>.</a:t>
            </a:r>
          </a:p>
        </p:txBody>
      </p:sp>
    </p:spTree>
    <p:extLst>
      <p:ext uri="{BB962C8B-B14F-4D97-AF65-F5344CB8AC3E}">
        <p14:creationId xmlns:p14="http://schemas.microsoft.com/office/powerpoint/2010/main" val="2565650796"/>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414"/>
            <a:ext cx="8229600" cy="734786"/>
          </a:xfrm>
        </p:spPr>
        <p:txBody>
          <a:bodyPr>
            <a:normAutofit/>
          </a:bodyPr>
          <a:lstStyle/>
          <a:p>
            <a:r>
              <a:rPr lang="en-US" sz="4000" dirty="0"/>
              <a:t>HẸP VAN ĐỘNG MẠCH CHỦ</a:t>
            </a:r>
          </a:p>
        </p:txBody>
      </p:sp>
      <p:pic>
        <p:nvPicPr>
          <p:cNvPr id="4" name="Content Placeholder 3" descr="Related image"/>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838200"/>
            <a:ext cx="4876800" cy="5435025"/>
          </a:xfrm>
          <a:prstGeom prst="rect">
            <a:avLst/>
          </a:prstGeom>
          <a:noFill/>
          <a:ln>
            <a:noFill/>
          </a:ln>
        </p:spPr>
      </p:pic>
      <p:sp>
        <p:nvSpPr>
          <p:cNvPr id="3" name="Rectangle 2"/>
          <p:cNvSpPr/>
          <p:nvPr/>
        </p:nvSpPr>
        <p:spPr>
          <a:xfrm>
            <a:off x="0" y="6273225"/>
            <a:ext cx="9144000" cy="523220"/>
          </a:xfrm>
          <a:prstGeom prst="rect">
            <a:avLst/>
          </a:prstGeom>
        </p:spPr>
        <p:txBody>
          <a:bodyPr wrap="square">
            <a:spAutoFit/>
          </a:bodyPr>
          <a:lstStyle/>
          <a:p>
            <a:pPr algn="ctr"/>
            <a:r>
              <a:rPr lang="en-US" sz="1400" dirty="0" err="1"/>
              <a:t>Hẹp</a:t>
            </a:r>
            <a:r>
              <a:rPr lang="en-US" sz="1400" dirty="0"/>
              <a:t> van </a:t>
            </a:r>
            <a:r>
              <a:rPr lang="en-US" sz="1400" dirty="0" err="1"/>
              <a:t>động</a:t>
            </a:r>
            <a:r>
              <a:rPr lang="en-US" sz="1400" dirty="0"/>
              <a:t> </a:t>
            </a:r>
            <a:r>
              <a:rPr lang="en-US" sz="1400" dirty="0" err="1"/>
              <a:t>mạch</a:t>
            </a:r>
            <a:r>
              <a:rPr lang="en-US" sz="1400" dirty="0"/>
              <a:t> </a:t>
            </a:r>
            <a:r>
              <a:rPr lang="en-US" sz="1400" dirty="0" err="1"/>
              <a:t>chủ</a:t>
            </a:r>
            <a:r>
              <a:rPr lang="en-US" sz="1400" dirty="0"/>
              <a:t>: </a:t>
            </a:r>
            <a:r>
              <a:rPr lang="en-US" sz="1400" dirty="0" err="1"/>
              <a:t>bóng</a:t>
            </a:r>
            <a:r>
              <a:rPr lang="en-US" sz="1400" dirty="0"/>
              <a:t> </a:t>
            </a:r>
            <a:r>
              <a:rPr lang="en-US" sz="1400" dirty="0" err="1"/>
              <a:t>tim</a:t>
            </a:r>
            <a:r>
              <a:rPr lang="en-US" sz="1400" dirty="0"/>
              <a:t> </a:t>
            </a:r>
            <a:r>
              <a:rPr lang="en-US" sz="1400" dirty="0" err="1"/>
              <a:t>có</a:t>
            </a:r>
            <a:r>
              <a:rPr lang="en-US" sz="1400" dirty="0"/>
              <a:t> </a:t>
            </a:r>
            <a:r>
              <a:rPr lang="en-US" sz="1400" dirty="0" err="1"/>
              <a:t>thể</a:t>
            </a:r>
            <a:r>
              <a:rPr lang="en-US" sz="1400" dirty="0"/>
              <a:t> </a:t>
            </a:r>
            <a:r>
              <a:rPr lang="en-US" sz="1400" dirty="0" err="1"/>
              <a:t>bình</a:t>
            </a:r>
            <a:r>
              <a:rPr lang="en-US" sz="1400" dirty="0"/>
              <a:t> </a:t>
            </a:r>
            <a:r>
              <a:rPr lang="en-US" sz="1400" dirty="0" err="1"/>
              <a:t>thường</a:t>
            </a:r>
            <a:r>
              <a:rPr lang="en-US" sz="1400" dirty="0"/>
              <a:t>, </a:t>
            </a:r>
            <a:r>
              <a:rPr lang="en-US" sz="1400" dirty="0" err="1"/>
              <a:t>bờ</a:t>
            </a:r>
            <a:r>
              <a:rPr lang="en-US" sz="1400" dirty="0"/>
              <a:t> </a:t>
            </a:r>
            <a:r>
              <a:rPr lang="en-US" sz="1400" dirty="0" err="1"/>
              <a:t>trái</a:t>
            </a:r>
            <a:r>
              <a:rPr lang="en-US" sz="1400" dirty="0"/>
              <a:t> </a:t>
            </a:r>
            <a:r>
              <a:rPr lang="en-US" sz="1400" dirty="0" err="1"/>
              <a:t>tim</a:t>
            </a:r>
            <a:r>
              <a:rPr lang="en-US" sz="1400" dirty="0"/>
              <a:t> </a:t>
            </a:r>
            <a:r>
              <a:rPr lang="en-US" sz="1400" dirty="0" err="1"/>
              <a:t>lồi</a:t>
            </a:r>
            <a:r>
              <a:rPr lang="en-US" sz="1400" dirty="0"/>
              <a:t> do </a:t>
            </a:r>
            <a:r>
              <a:rPr lang="en-US" sz="1400" dirty="0" err="1"/>
              <a:t>phì</a:t>
            </a:r>
            <a:r>
              <a:rPr lang="en-US" sz="1400" dirty="0"/>
              <a:t> </a:t>
            </a:r>
            <a:r>
              <a:rPr lang="en-US" sz="1400" dirty="0" err="1"/>
              <a:t>đại</a:t>
            </a:r>
            <a:r>
              <a:rPr lang="en-US" sz="1400" dirty="0"/>
              <a:t> </a:t>
            </a:r>
            <a:r>
              <a:rPr lang="en-US" sz="1400" dirty="0" err="1"/>
              <a:t>thất</a:t>
            </a:r>
            <a:r>
              <a:rPr lang="en-US" sz="1400" dirty="0"/>
              <a:t> </a:t>
            </a:r>
            <a:r>
              <a:rPr lang="en-US" sz="1400" dirty="0" err="1"/>
              <a:t>trái</a:t>
            </a:r>
            <a:r>
              <a:rPr lang="en-US" sz="1400" dirty="0"/>
              <a:t>, </a:t>
            </a:r>
            <a:r>
              <a:rPr lang="en-US" sz="1400" dirty="0" err="1"/>
              <a:t>lâu</a:t>
            </a:r>
            <a:r>
              <a:rPr lang="en-US" sz="1400" dirty="0"/>
              <a:t> </a:t>
            </a:r>
            <a:r>
              <a:rPr lang="en-US" sz="1400" dirty="0" err="1"/>
              <a:t>dần</a:t>
            </a:r>
            <a:r>
              <a:rPr lang="en-US" sz="1400" dirty="0"/>
              <a:t> </a:t>
            </a:r>
            <a:r>
              <a:rPr lang="en-US" sz="1400" dirty="0" err="1"/>
              <a:t>có</a:t>
            </a:r>
            <a:r>
              <a:rPr lang="en-US" sz="1400" dirty="0"/>
              <a:t> </a:t>
            </a:r>
            <a:r>
              <a:rPr lang="en-US" sz="1400" dirty="0" err="1"/>
              <a:t>thể</a:t>
            </a:r>
            <a:r>
              <a:rPr lang="en-US" sz="1400" dirty="0"/>
              <a:t> </a:t>
            </a:r>
            <a:r>
              <a:rPr lang="en-US" sz="1400" dirty="0" err="1"/>
              <a:t>dãn</a:t>
            </a:r>
            <a:r>
              <a:rPr lang="en-US" sz="1400" dirty="0"/>
              <a:t> </a:t>
            </a:r>
            <a:r>
              <a:rPr lang="en-US" sz="1400" dirty="0" err="1"/>
              <a:t>thất</a:t>
            </a:r>
            <a:r>
              <a:rPr lang="en-US" sz="1400" dirty="0"/>
              <a:t> </a:t>
            </a:r>
            <a:r>
              <a:rPr lang="en-US" sz="1400" dirty="0" err="1"/>
              <a:t>trái</a:t>
            </a:r>
            <a:r>
              <a:rPr lang="en-US" sz="1400" dirty="0"/>
              <a:t> – </a:t>
            </a:r>
            <a:r>
              <a:rPr lang="en-US" sz="1400" dirty="0" err="1"/>
              <a:t>mỏm</a:t>
            </a:r>
            <a:r>
              <a:rPr lang="en-US" sz="1400" dirty="0"/>
              <a:t> </a:t>
            </a:r>
            <a:r>
              <a:rPr lang="en-US" sz="1400" dirty="0" err="1"/>
              <a:t>tim</a:t>
            </a:r>
            <a:r>
              <a:rPr lang="en-US" sz="1400" dirty="0"/>
              <a:t> </a:t>
            </a:r>
            <a:r>
              <a:rPr lang="en-US" sz="1400" dirty="0" err="1"/>
              <a:t>chếch</a:t>
            </a:r>
            <a:r>
              <a:rPr lang="en-US" sz="1400" dirty="0"/>
              <a:t> </a:t>
            </a:r>
            <a:r>
              <a:rPr lang="en-US" sz="1400" dirty="0" err="1"/>
              <a:t>xuống</a:t>
            </a:r>
            <a:endParaRPr lang="en-US" sz="1400" dirty="0"/>
          </a:p>
        </p:txBody>
      </p:sp>
    </p:spTree>
    <p:extLst>
      <p:ext uri="{BB962C8B-B14F-4D97-AF65-F5344CB8AC3E}">
        <p14:creationId xmlns:p14="http://schemas.microsoft.com/office/powerpoint/2010/main" val="1412170410"/>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81643"/>
            <a:ext cx="8229600" cy="1143000"/>
          </a:xfrm>
        </p:spPr>
        <p:txBody>
          <a:bodyPr/>
          <a:lstStyle/>
          <a:p>
            <a:r>
              <a:rPr lang="en-US" dirty="0"/>
              <a:t>HỞ VAN ĐỘNG MẠCH CHỦ</a:t>
            </a:r>
          </a:p>
        </p:txBody>
      </p:sp>
      <p:pic>
        <p:nvPicPr>
          <p:cNvPr id="4" name="Content Placeholder 3" descr="Image result for aortic regurgitation x ray"/>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1061357"/>
            <a:ext cx="4343400" cy="5110843"/>
          </a:xfrm>
          <a:prstGeom prst="rect">
            <a:avLst/>
          </a:prstGeom>
          <a:noFill/>
          <a:ln>
            <a:noFill/>
          </a:ln>
        </p:spPr>
      </p:pic>
      <p:sp>
        <p:nvSpPr>
          <p:cNvPr id="3" name="Rectangle 2"/>
          <p:cNvSpPr/>
          <p:nvPr/>
        </p:nvSpPr>
        <p:spPr>
          <a:xfrm>
            <a:off x="0" y="6197025"/>
            <a:ext cx="9144000" cy="584775"/>
          </a:xfrm>
          <a:prstGeom prst="rect">
            <a:avLst/>
          </a:prstGeom>
        </p:spPr>
        <p:txBody>
          <a:bodyPr wrap="square">
            <a:spAutoFit/>
          </a:bodyPr>
          <a:lstStyle/>
          <a:p>
            <a:pPr algn="ctr"/>
            <a:r>
              <a:rPr lang="en-US" sz="1600"/>
              <a:t>Hở van động mạch chủ: bóng tim thường rất lớn, lớn thất trái, động mạch chủ dãn làm lồi bờ trên bên phải của trung thất và cung động mạch chủ lớn, tiến triển có thể dẫn đến suy tim.</a:t>
            </a:r>
          </a:p>
        </p:txBody>
      </p:sp>
    </p:spTree>
    <p:extLst>
      <p:ext uri="{BB962C8B-B14F-4D97-AF65-F5344CB8AC3E}">
        <p14:creationId xmlns:p14="http://schemas.microsoft.com/office/powerpoint/2010/main" val="17807812"/>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BỆNH VAN TIM BÊN PHẢI</a:t>
            </a:r>
          </a:p>
        </p:txBody>
      </p:sp>
      <p:sp>
        <p:nvSpPr>
          <p:cNvPr id="3" name="Content Placeholder 2"/>
          <p:cNvSpPr>
            <a:spLocks noGrp="1"/>
          </p:cNvSpPr>
          <p:nvPr>
            <p:ph idx="1"/>
          </p:nvPr>
        </p:nvSpPr>
        <p:spPr/>
        <p:txBody>
          <a:bodyPr/>
          <a:lstStyle/>
          <a:p>
            <a:r>
              <a:rPr lang="en-US"/>
              <a:t>Bệnh van động mạch phổi: có thể là tổn thương hẹp hoặc hở. Có thể thấy hình ảnh thất phải lớn kết hợp dãn động mạch phổi.</a:t>
            </a:r>
          </a:p>
          <a:p>
            <a:endParaRPr lang="en-US"/>
          </a:p>
          <a:p>
            <a:r>
              <a:rPr lang="en-US"/>
              <a:t>Bệnh van 3 lá: thường gây dãn nhĩ phải, lồi bờ phải của tim và bóng tim lớn, dãn tĩnh mạch chủ trên và dưới.</a:t>
            </a:r>
          </a:p>
          <a:p>
            <a:endParaRPr lang="en-US"/>
          </a:p>
        </p:txBody>
      </p:sp>
    </p:spTree>
    <p:extLst>
      <p:ext uri="{BB962C8B-B14F-4D97-AF65-F5344CB8AC3E}">
        <p14:creationId xmlns:p14="http://schemas.microsoft.com/office/powerpoint/2010/main" val="1700878726"/>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266"/>
            <a:ext cx="8382000" cy="1143000"/>
          </a:xfrm>
        </p:spPr>
        <p:txBody>
          <a:bodyPr>
            <a:normAutofit fontScale="90000"/>
          </a:bodyPr>
          <a:lstStyle/>
          <a:p>
            <a:r>
              <a:rPr lang="en-US" dirty="0"/>
              <a:t>THÔNG LIÊN NHĨ, </a:t>
            </a:r>
            <a:br>
              <a:rPr lang="en-US" dirty="0"/>
            </a:br>
            <a:r>
              <a:rPr lang="en-US" dirty="0"/>
              <a:t>THÔNG LIÊN THẤT</a:t>
            </a:r>
          </a:p>
        </p:txBody>
      </p:sp>
      <p:pic>
        <p:nvPicPr>
          <p:cNvPr id="4" name="Content Placeholder 3" descr="Image result for atrial septal defect x ray"/>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90600" y="1425676"/>
            <a:ext cx="4114800" cy="4495800"/>
          </a:xfrm>
          <a:prstGeom prst="rect">
            <a:avLst/>
          </a:prstGeom>
          <a:noFill/>
          <a:ln>
            <a:noFill/>
          </a:ln>
        </p:spPr>
      </p:pic>
      <p:pic>
        <p:nvPicPr>
          <p:cNvPr id="5" name="Picture 4" descr="Image result for ventricular septal defect x ray"/>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1387576"/>
            <a:ext cx="3505200" cy="4572000"/>
          </a:xfrm>
          <a:prstGeom prst="rect">
            <a:avLst/>
          </a:prstGeom>
          <a:noFill/>
          <a:ln>
            <a:noFill/>
          </a:ln>
        </p:spPr>
      </p:pic>
      <p:sp>
        <p:nvSpPr>
          <p:cNvPr id="3" name="Rectangle 2"/>
          <p:cNvSpPr/>
          <p:nvPr/>
        </p:nvSpPr>
        <p:spPr>
          <a:xfrm>
            <a:off x="76200" y="6248400"/>
            <a:ext cx="9144000" cy="523220"/>
          </a:xfrm>
          <a:prstGeom prst="rect">
            <a:avLst/>
          </a:prstGeom>
        </p:spPr>
        <p:txBody>
          <a:bodyPr wrap="square">
            <a:spAutoFit/>
          </a:bodyPr>
          <a:lstStyle/>
          <a:p>
            <a:pPr algn="ctr"/>
            <a:r>
              <a:rPr lang="en-US" sz="1400" dirty="0" err="1"/>
              <a:t>Thông</a:t>
            </a:r>
            <a:r>
              <a:rPr lang="en-US" sz="1400" dirty="0"/>
              <a:t> </a:t>
            </a:r>
            <a:r>
              <a:rPr lang="en-US" sz="1400" dirty="0" err="1"/>
              <a:t>liên</a:t>
            </a:r>
            <a:r>
              <a:rPr lang="en-US" sz="1400" dirty="0"/>
              <a:t> </a:t>
            </a:r>
            <a:r>
              <a:rPr lang="en-US" sz="1400" dirty="0" err="1"/>
              <a:t>nhĩ</a:t>
            </a:r>
            <a:r>
              <a:rPr lang="en-US" sz="1400" dirty="0"/>
              <a:t> </a:t>
            </a:r>
            <a:r>
              <a:rPr lang="en-US" sz="1400" dirty="0" err="1"/>
              <a:t>với</a:t>
            </a:r>
            <a:r>
              <a:rPr lang="en-US" sz="1400" dirty="0"/>
              <a:t> </a:t>
            </a:r>
            <a:r>
              <a:rPr lang="en-US" sz="1400" dirty="0" err="1"/>
              <a:t>lớn</a:t>
            </a:r>
            <a:r>
              <a:rPr lang="en-US" sz="1400" dirty="0"/>
              <a:t> </a:t>
            </a:r>
            <a:r>
              <a:rPr lang="en-US" sz="1400" dirty="0" err="1"/>
              <a:t>tim</a:t>
            </a:r>
            <a:r>
              <a:rPr lang="en-US" sz="1400" dirty="0"/>
              <a:t> </a:t>
            </a:r>
            <a:r>
              <a:rPr lang="en-US" sz="1400" dirty="0" err="1"/>
              <a:t>phải</a:t>
            </a:r>
            <a:r>
              <a:rPr lang="en-US" sz="1400" dirty="0"/>
              <a:t>, </a:t>
            </a:r>
            <a:r>
              <a:rPr lang="en-US" sz="1400" dirty="0" err="1"/>
              <a:t>không</a:t>
            </a:r>
            <a:r>
              <a:rPr lang="en-US" sz="1400" dirty="0"/>
              <a:t> </a:t>
            </a:r>
            <a:r>
              <a:rPr lang="en-US" sz="1400" dirty="0" err="1"/>
              <a:t>lớn</a:t>
            </a:r>
            <a:r>
              <a:rPr lang="en-US" sz="1400" dirty="0"/>
              <a:t> </a:t>
            </a:r>
            <a:r>
              <a:rPr lang="en-US" sz="1400" dirty="0" err="1"/>
              <a:t>thất</a:t>
            </a:r>
            <a:r>
              <a:rPr lang="en-US" sz="1400" dirty="0"/>
              <a:t> </a:t>
            </a:r>
            <a:r>
              <a:rPr lang="en-US" sz="1400" dirty="0" err="1"/>
              <a:t>trái</a:t>
            </a:r>
            <a:r>
              <a:rPr lang="en-US" sz="1400" dirty="0"/>
              <a:t>, </a:t>
            </a:r>
            <a:r>
              <a:rPr lang="en-US" sz="1400" dirty="0" err="1"/>
              <a:t>dãn</a:t>
            </a:r>
            <a:r>
              <a:rPr lang="en-US" sz="1400" dirty="0"/>
              <a:t> </a:t>
            </a:r>
            <a:r>
              <a:rPr lang="en-US" sz="1400" dirty="0" err="1"/>
              <a:t>gốc</a:t>
            </a:r>
            <a:r>
              <a:rPr lang="en-US" sz="1400" dirty="0"/>
              <a:t> </a:t>
            </a:r>
            <a:r>
              <a:rPr lang="en-US" sz="1400" dirty="0" err="1"/>
              <a:t>động</a:t>
            </a:r>
            <a:r>
              <a:rPr lang="en-US" sz="1400" dirty="0"/>
              <a:t> </a:t>
            </a:r>
            <a:r>
              <a:rPr lang="en-US" sz="1400" dirty="0" err="1"/>
              <a:t>mạch</a:t>
            </a:r>
            <a:r>
              <a:rPr lang="en-US" sz="1400" dirty="0"/>
              <a:t> </a:t>
            </a:r>
            <a:r>
              <a:rPr lang="en-US" sz="1400" dirty="0" err="1"/>
              <a:t>phổi</a:t>
            </a:r>
            <a:r>
              <a:rPr lang="en-US" sz="1400" dirty="0"/>
              <a:t>, </a:t>
            </a:r>
            <a:r>
              <a:rPr lang="en-US" sz="1400" dirty="0" err="1"/>
              <a:t>cung</a:t>
            </a:r>
            <a:r>
              <a:rPr lang="en-US" sz="1400" dirty="0"/>
              <a:t> </a:t>
            </a:r>
            <a:r>
              <a:rPr lang="en-US" sz="1400" dirty="0" err="1"/>
              <a:t>động</a:t>
            </a:r>
            <a:r>
              <a:rPr lang="en-US" sz="1400" dirty="0"/>
              <a:t> </a:t>
            </a:r>
            <a:r>
              <a:rPr lang="en-US" sz="1400" dirty="0" err="1"/>
              <a:t>mạch</a:t>
            </a:r>
            <a:r>
              <a:rPr lang="en-US" sz="1400" dirty="0"/>
              <a:t> </a:t>
            </a:r>
            <a:r>
              <a:rPr lang="en-US" sz="1400" dirty="0" err="1"/>
              <a:t>chủ</a:t>
            </a:r>
            <a:r>
              <a:rPr lang="en-US" sz="1400" dirty="0"/>
              <a:t> </a:t>
            </a:r>
            <a:r>
              <a:rPr lang="en-US" sz="1400" dirty="0" err="1"/>
              <a:t>nhỏ</a:t>
            </a:r>
            <a:r>
              <a:rPr lang="en-US" sz="1400" dirty="0"/>
              <a:t>.</a:t>
            </a:r>
          </a:p>
          <a:p>
            <a:pPr algn="ctr">
              <a:defRPr/>
            </a:pPr>
            <a:r>
              <a:rPr lang="en-US" sz="1400" dirty="0" err="1"/>
              <a:t>Thông</a:t>
            </a:r>
            <a:r>
              <a:rPr lang="en-US" sz="1400" dirty="0"/>
              <a:t> </a:t>
            </a:r>
            <a:r>
              <a:rPr lang="en-US" sz="1400" dirty="0" err="1"/>
              <a:t>liên</a:t>
            </a:r>
            <a:r>
              <a:rPr lang="en-US" sz="1400" dirty="0"/>
              <a:t> </a:t>
            </a:r>
            <a:r>
              <a:rPr lang="en-US" sz="1400" dirty="0" err="1"/>
              <a:t>thất</a:t>
            </a:r>
            <a:r>
              <a:rPr lang="en-US" sz="1400" dirty="0"/>
              <a:t> </a:t>
            </a:r>
            <a:r>
              <a:rPr lang="en-US" sz="1400" dirty="0" err="1"/>
              <a:t>với</a:t>
            </a:r>
            <a:r>
              <a:rPr lang="en-US" sz="1400" dirty="0"/>
              <a:t> </a:t>
            </a:r>
            <a:r>
              <a:rPr lang="en-US" sz="1400" dirty="0" err="1"/>
              <a:t>lớn</a:t>
            </a:r>
            <a:r>
              <a:rPr lang="en-US" sz="1400" dirty="0"/>
              <a:t> </a:t>
            </a:r>
            <a:r>
              <a:rPr lang="en-US" sz="1400" dirty="0" err="1"/>
              <a:t>buồng</a:t>
            </a:r>
            <a:r>
              <a:rPr lang="en-US" sz="1400" dirty="0"/>
              <a:t> </a:t>
            </a:r>
            <a:r>
              <a:rPr lang="en-US" sz="1400" dirty="0" err="1"/>
              <a:t>tim</a:t>
            </a:r>
            <a:r>
              <a:rPr lang="en-US" sz="1400" dirty="0"/>
              <a:t> </a:t>
            </a:r>
            <a:r>
              <a:rPr lang="en-US" sz="1400" dirty="0" err="1"/>
              <a:t>trái</a:t>
            </a:r>
            <a:r>
              <a:rPr lang="en-US" sz="1400" dirty="0"/>
              <a:t>, </a:t>
            </a:r>
            <a:r>
              <a:rPr lang="en-US" sz="1400" dirty="0" err="1"/>
              <a:t>trước</a:t>
            </a:r>
            <a:r>
              <a:rPr lang="en-US" sz="1400" dirty="0"/>
              <a:t>, </a:t>
            </a:r>
            <a:r>
              <a:rPr lang="en-US" sz="1400" dirty="0" err="1"/>
              <a:t>sau</a:t>
            </a:r>
            <a:r>
              <a:rPr lang="en-US" sz="1400" dirty="0"/>
              <a:t> </a:t>
            </a:r>
            <a:r>
              <a:rPr lang="en-US" sz="1400" dirty="0" err="1"/>
              <a:t>đó</a:t>
            </a:r>
            <a:r>
              <a:rPr lang="en-US" sz="1400" dirty="0"/>
              <a:t> </a:t>
            </a:r>
            <a:r>
              <a:rPr lang="en-US" sz="1400" dirty="0" err="1"/>
              <a:t>lớn</a:t>
            </a:r>
            <a:r>
              <a:rPr lang="en-US" sz="1400" dirty="0"/>
              <a:t> </a:t>
            </a:r>
            <a:r>
              <a:rPr lang="en-US" sz="1400" dirty="0" err="1"/>
              <a:t>buồng</a:t>
            </a:r>
            <a:r>
              <a:rPr lang="en-US" sz="1400" dirty="0"/>
              <a:t> </a:t>
            </a:r>
            <a:r>
              <a:rPr lang="en-US" sz="1400" dirty="0" err="1"/>
              <a:t>tim</a:t>
            </a:r>
            <a:r>
              <a:rPr lang="en-US" sz="1400" dirty="0"/>
              <a:t> </a:t>
            </a:r>
            <a:r>
              <a:rPr lang="en-US" sz="1400" dirty="0" err="1"/>
              <a:t>phải</a:t>
            </a:r>
            <a:r>
              <a:rPr lang="en-US" sz="1400" dirty="0"/>
              <a:t>, </a:t>
            </a:r>
            <a:r>
              <a:rPr lang="en-US" sz="1400" dirty="0" err="1"/>
              <a:t>động</a:t>
            </a:r>
            <a:r>
              <a:rPr lang="en-US" sz="1400" dirty="0"/>
              <a:t> </a:t>
            </a:r>
            <a:r>
              <a:rPr lang="en-US" sz="1400" dirty="0" err="1"/>
              <a:t>mạch</a:t>
            </a:r>
            <a:r>
              <a:rPr lang="en-US" sz="1400" dirty="0"/>
              <a:t> </a:t>
            </a:r>
            <a:r>
              <a:rPr lang="en-US" sz="1400" dirty="0" err="1"/>
              <a:t>phổi</a:t>
            </a:r>
            <a:r>
              <a:rPr lang="en-US" sz="1400" dirty="0"/>
              <a:t> </a:t>
            </a:r>
            <a:r>
              <a:rPr lang="en-US" sz="1400" dirty="0" err="1"/>
              <a:t>dãn</a:t>
            </a:r>
            <a:r>
              <a:rPr lang="en-US" sz="1400" dirty="0"/>
              <a:t> </a:t>
            </a:r>
            <a:r>
              <a:rPr lang="en-US" sz="1400" dirty="0" err="1"/>
              <a:t>lớn</a:t>
            </a:r>
            <a:endParaRPr lang="en-US" sz="1400" dirty="0"/>
          </a:p>
        </p:txBody>
      </p:sp>
    </p:spTree>
    <p:extLst>
      <p:ext uri="{BB962C8B-B14F-4D97-AF65-F5344CB8AC3E}">
        <p14:creationId xmlns:p14="http://schemas.microsoft.com/office/powerpoint/2010/main" val="1720718929"/>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6976"/>
          </a:xfrm>
        </p:spPr>
        <p:txBody>
          <a:bodyPr>
            <a:normAutofit fontScale="90000"/>
          </a:bodyPr>
          <a:lstStyle/>
          <a:p>
            <a:r>
              <a:rPr lang="en-US" dirty="0"/>
              <a:t>TỨ CHỨNG FALLOT</a:t>
            </a:r>
          </a:p>
        </p:txBody>
      </p:sp>
      <p:pic>
        <p:nvPicPr>
          <p:cNvPr id="4" name="Content Placeholder 3" descr="Image result for tOF x ray"/>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115786"/>
            <a:ext cx="5029200" cy="4800600"/>
          </a:xfrm>
          <a:prstGeom prst="rect">
            <a:avLst/>
          </a:prstGeom>
          <a:noFill/>
          <a:ln>
            <a:noFill/>
          </a:ln>
        </p:spPr>
      </p:pic>
      <p:sp>
        <p:nvSpPr>
          <p:cNvPr id="3" name="Rectangle 2"/>
          <p:cNvSpPr/>
          <p:nvPr/>
        </p:nvSpPr>
        <p:spPr>
          <a:xfrm>
            <a:off x="0" y="5943600"/>
            <a:ext cx="9144000" cy="923330"/>
          </a:xfrm>
          <a:prstGeom prst="rect">
            <a:avLst/>
          </a:prstGeom>
        </p:spPr>
        <p:txBody>
          <a:bodyPr wrap="square">
            <a:spAutoFit/>
          </a:bodyPr>
          <a:lstStyle/>
          <a:p>
            <a:pPr>
              <a:defRPr/>
            </a:pPr>
            <a:r>
              <a:rPr lang="en-US" dirty="0" err="1"/>
              <a:t>Tứ</a:t>
            </a:r>
            <a:r>
              <a:rPr lang="en-US" dirty="0"/>
              <a:t> </a:t>
            </a:r>
            <a:r>
              <a:rPr lang="en-US" dirty="0" err="1"/>
              <a:t>chứng</a:t>
            </a:r>
            <a:r>
              <a:rPr lang="en-US" dirty="0"/>
              <a:t> Fallot </a:t>
            </a:r>
            <a:r>
              <a:rPr lang="en-US" dirty="0" err="1"/>
              <a:t>với</a:t>
            </a:r>
            <a:r>
              <a:rPr lang="en-US" dirty="0"/>
              <a:t> </a:t>
            </a:r>
            <a:r>
              <a:rPr lang="en-US" dirty="0" err="1"/>
              <a:t>lớn</a:t>
            </a:r>
            <a:r>
              <a:rPr lang="en-US" dirty="0"/>
              <a:t> </a:t>
            </a:r>
            <a:r>
              <a:rPr lang="en-US" dirty="0" err="1"/>
              <a:t>thất</a:t>
            </a:r>
            <a:r>
              <a:rPr lang="en-US" dirty="0"/>
              <a:t> </a:t>
            </a:r>
            <a:r>
              <a:rPr lang="en-US" dirty="0" err="1"/>
              <a:t>phải</a:t>
            </a:r>
            <a:r>
              <a:rPr lang="en-US" dirty="0"/>
              <a:t>, </a:t>
            </a:r>
            <a:r>
              <a:rPr lang="en-US" dirty="0" err="1"/>
              <a:t>động</a:t>
            </a:r>
            <a:r>
              <a:rPr lang="en-US" dirty="0"/>
              <a:t> </a:t>
            </a:r>
            <a:r>
              <a:rPr lang="en-US" dirty="0" err="1"/>
              <a:t>mạch</a:t>
            </a:r>
            <a:r>
              <a:rPr lang="en-US" dirty="0"/>
              <a:t> </a:t>
            </a:r>
            <a:r>
              <a:rPr lang="en-US" dirty="0" err="1"/>
              <a:t>phổi</a:t>
            </a:r>
            <a:r>
              <a:rPr lang="en-US" dirty="0"/>
              <a:t> </a:t>
            </a:r>
            <a:r>
              <a:rPr lang="en-US" dirty="0" err="1"/>
              <a:t>lõm</a:t>
            </a:r>
            <a:r>
              <a:rPr lang="en-US" dirty="0"/>
              <a:t> do </a:t>
            </a:r>
            <a:r>
              <a:rPr lang="en-US" dirty="0" err="1"/>
              <a:t>hẹp</a:t>
            </a:r>
            <a:r>
              <a:rPr lang="en-US" dirty="0"/>
              <a:t> </a:t>
            </a:r>
            <a:r>
              <a:rPr lang="en-US" dirty="0" err="1"/>
              <a:t>động</a:t>
            </a:r>
            <a:r>
              <a:rPr lang="en-US" dirty="0"/>
              <a:t> </a:t>
            </a:r>
            <a:r>
              <a:rPr lang="en-US" dirty="0" err="1"/>
              <a:t>mạch</a:t>
            </a:r>
            <a:r>
              <a:rPr lang="en-US" dirty="0"/>
              <a:t> </a:t>
            </a:r>
            <a:r>
              <a:rPr lang="en-US" dirty="0" err="1"/>
              <a:t>phổi</a:t>
            </a:r>
            <a:r>
              <a:rPr lang="en-US" dirty="0"/>
              <a:t>, </a:t>
            </a:r>
            <a:r>
              <a:rPr lang="en-US" dirty="0" err="1"/>
              <a:t>giảm</a:t>
            </a:r>
            <a:r>
              <a:rPr lang="en-US" dirty="0"/>
              <a:t> </a:t>
            </a:r>
            <a:r>
              <a:rPr lang="en-US" dirty="0" err="1"/>
              <a:t>tuần</a:t>
            </a:r>
            <a:r>
              <a:rPr lang="en-US" dirty="0"/>
              <a:t> </a:t>
            </a:r>
            <a:r>
              <a:rPr lang="en-US" dirty="0" err="1"/>
              <a:t>hoàn</a:t>
            </a:r>
            <a:r>
              <a:rPr lang="en-US" dirty="0"/>
              <a:t> </a:t>
            </a:r>
            <a:r>
              <a:rPr lang="en-US" dirty="0" err="1"/>
              <a:t>phổi</a:t>
            </a:r>
            <a:r>
              <a:rPr lang="en-US" dirty="0"/>
              <a:t>, </a:t>
            </a:r>
            <a:r>
              <a:rPr lang="en-US" dirty="0" err="1"/>
              <a:t>độ</a:t>
            </a:r>
            <a:r>
              <a:rPr lang="en-US" dirty="0"/>
              <a:t> </a:t>
            </a:r>
            <a:r>
              <a:rPr lang="en-US" dirty="0" err="1"/>
              <a:t>lớn</a:t>
            </a:r>
            <a:r>
              <a:rPr lang="en-US" dirty="0"/>
              <a:t> </a:t>
            </a:r>
            <a:r>
              <a:rPr lang="en-US" dirty="0" err="1"/>
              <a:t>động</a:t>
            </a:r>
            <a:r>
              <a:rPr lang="en-US" dirty="0"/>
              <a:t> </a:t>
            </a:r>
            <a:r>
              <a:rPr lang="en-US" dirty="0" err="1"/>
              <a:t>mạch</a:t>
            </a:r>
            <a:r>
              <a:rPr lang="en-US" dirty="0"/>
              <a:t> </a:t>
            </a:r>
            <a:r>
              <a:rPr lang="en-US" dirty="0" err="1"/>
              <a:t>chủ</a:t>
            </a:r>
            <a:r>
              <a:rPr lang="en-US" dirty="0"/>
              <a:t> </a:t>
            </a:r>
            <a:r>
              <a:rPr lang="en-US" dirty="0" err="1"/>
              <a:t>tùy</a:t>
            </a:r>
            <a:r>
              <a:rPr lang="en-US" dirty="0"/>
              <a:t> </a:t>
            </a:r>
            <a:r>
              <a:rPr lang="en-US" dirty="0" err="1"/>
              <a:t>thuộc</a:t>
            </a:r>
            <a:r>
              <a:rPr lang="en-US" dirty="0"/>
              <a:t> </a:t>
            </a:r>
            <a:r>
              <a:rPr lang="en-US" dirty="0" err="1"/>
              <a:t>mức</a:t>
            </a:r>
            <a:r>
              <a:rPr lang="en-US" dirty="0"/>
              <a:t> </a:t>
            </a:r>
            <a:r>
              <a:rPr lang="en-US" dirty="0" err="1"/>
              <a:t>độ</a:t>
            </a:r>
            <a:r>
              <a:rPr lang="en-US" dirty="0"/>
              <a:t> </a:t>
            </a:r>
            <a:r>
              <a:rPr lang="en-US" dirty="0" err="1"/>
              <a:t>luồng</a:t>
            </a:r>
            <a:r>
              <a:rPr lang="en-US" dirty="0"/>
              <a:t> </a:t>
            </a:r>
            <a:r>
              <a:rPr lang="en-US" dirty="0" err="1"/>
              <a:t>thông</a:t>
            </a:r>
            <a:r>
              <a:rPr lang="en-US" dirty="0"/>
              <a:t> </a:t>
            </a:r>
            <a:r>
              <a:rPr lang="en-US" dirty="0" err="1"/>
              <a:t>phải</a:t>
            </a:r>
            <a:r>
              <a:rPr lang="en-US" dirty="0"/>
              <a:t> – </a:t>
            </a:r>
            <a:r>
              <a:rPr lang="en-US" dirty="0" err="1"/>
              <a:t>trái</a:t>
            </a:r>
            <a:r>
              <a:rPr lang="en-US" dirty="0"/>
              <a:t> – </a:t>
            </a:r>
            <a:r>
              <a:rPr lang="en-US" dirty="0" err="1"/>
              <a:t>Hình</a:t>
            </a:r>
            <a:r>
              <a:rPr lang="en-US" dirty="0"/>
              <a:t> </a:t>
            </a:r>
            <a:r>
              <a:rPr lang="en-US" dirty="0" err="1"/>
              <a:t>ảnh</a:t>
            </a:r>
            <a:r>
              <a:rPr lang="en-US" dirty="0"/>
              <a:t> </a:t>
            </a:r>
            <a:r>
              <a:rPr lang="en-US" dirty="0" err="1"/>
              <a:t>bóng</a:t>
            </a:r>
            <a:r>
              <a:rPr lang="en-US" dirty="0"/>
              <a:t> </a:t>
            </a:r>
            <a:r>
              <a:rPr lang="en-US" dirty="0" err="1"/>
              <a:t>tim</a:t>
            </a:r>
            <a:r>
              <a:rPr lang="en-US" dirty="0"/>
              <a:t> </a:t>
            </a:r>
            <a:r>
              <a:rPr lang="en-US" dirty="0" err="1"/>
              <a:t>hình</a:t>
            </a:r>
            <a:r>
              <a:rPr lang="en-US" dirty="0"/>
              <a:t> </a:t>
            </a:r>
            <a:r>
              <a:rPr lang="en-US" dirty="0" err="1"/>
              <a:t>chiếc</a:t>
            </a:r>
            <a:r>
              <a:rPr lang="en-US" dirty="0"/>
              <a:t> </a:t>
            </a:r>
            <a:r>
              <a:rPr lang="en-US" dirty="0" err="1"/>
              <a:t>giày</a:t>
            </a:r>
            <a:r>
              <a:rPr lang="en-US" dirty="0"/>
              <a:t>.</a:t>
            </a:r>
          </a:p>
        </p:txBody>
      </p:sp>
    </p:spTree>
    <p:extLst>
      <p:ext uri="{BB962C8B-B14F-4D97-AF65-F5344CB8AC3E}">
        <p14:creationId xmlns:p14="http://schemas.microsoft.com/office/powerpoint/2010/main" val="1039890202"/>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BỆNH ĐỘNG MẠCH VÀNH</a:t>
            </a:r>
          </a:p>
        </p:txBody>
      </p:sp>
    </p:spTree>
    <p:extLst>
      <p:ext uri="{BB962C8B-B14F-4D97-AF65-F5344CB8AC3E}">
        <p14:creationId xmlns:p14="http://schemas.microsoft.com/office/powerpoint/2010/main" val="2999372877"/>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857" y="111276"/>
            <a:ext cx="8229600" cy="1143000"/>
          </a:xfrm>
        </p:spPr>
        <p:txBody>
          <a:bodyPr/>
          <a:lstStyle/>
          <a:p>
            <a:r>
              <a:rPr lang="en-US" dirty="0"/>
              <a:t>TƯ THẾ CHỤP</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4543" y="1254276"/>
            <a:ext cx="8490857" cy="4841724"/>
          </a:xfrm>
          <a:prstGeom prst="rect">
            <a:avLst/>
          </a:prstGeom>
          <a:noFill/>
          <a:ln>
            <a:noFill/>
          </a:ln>
        </p:spPr>
      </p:pic>
      <p:sp>
        <p:nvSpPr>
          <p:cNvPr id="5" name="Rectangle 4"/>
          <p:cNvSpPr/>
          <p:nvPr/>
        </p:nvSpPr>
        <p:spPr>
          <a:xfrm>
            <a:off x="0" y="6211669"/>
            <a:ext cx="9144000" cy="400110"/>
          </a:xfrm>
          <a:prstGeom prst="rect">
            <a:avLst/>
          </a:prstGeom>
        </p:spPr>
        <p:txBody>
          <a:bodyPr wrap="square">
            <a:spAutoFit/>
          </a:bodyPr>
          <a:lstStyle/>
          <a:p>
            <a:pPr algn="ctr"/>
            <a:r>
              <a:rPr lang="en-US" sz="2000"/>
              <a:t>A (bên trái) phim chụp trước-sau. B (bên phải) phim chụp sau-trước</a:t>
            </a:r>
          </a:p>
        </p:txBody>
      </p:sp>
    </p:spTree>
    <p:extLst>
      <p:ext uri="{BB962C8B-B14F-4D97-AF65-F5344CB8AC3E}">
        <p14:creationId xmlns:p14="http://schemas.microsoft.com/office/powerpoint/2010/main" val="606919852"/>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VÔI HÓA ĐỘNG MẠCH VÀNH</a:t>
            </a:r>
          </a:p>
        </p:txBody>
      </p:sp>
      <p:pic>
        <p:nvPicPr>
          <p:cNvPr id="4" name="Content Placeholder 3" descr="Image result for triangle coronary artery chest x ray"/>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5029200" cy="4495800"/>
          </a:xfrm>
          <a:prstGeom prst="rect">
            <a:avLst/>
          </a:prstGeom>
          <a:noFill/>
          <a:ln>
            <a:noFill/>
          </a:ln>
        </p:spPr>
      </p:pic>
      <p:sp>
        <p:nvSpPr>
          <p:cNvPr id="5" name="Rectangle 4"/>
          <p:cNvSpPr/>
          <p:nvPr/>
        </p:nvSpPr>
        <p:spPr>
          <a:xfrm>
            <a:off x="5791198" y="1828800"/>
            <a:ext cx="3321113" cy="3785652"/>
          </a:xfrm>
          <a:prstGeom prst="rect">
            <a:avLst/>
          </a:prstGeom>
        </p:spPr>
        <p:txBody>
          <a:bodyPr wrap="square">
            <a:spAutoFit/>
          </a:bodyPr>
          <a:lstStyle/>
          <a:p>
            <a:r>
              <a:rPr lang="en-US" sz="2400"/>
              <a:t>“tam giác vôi hóa động mạch vành” – vùng giữa tim trái đến bờ ngoài của tiểu nhĩ trái, ngay dưới phế quản gốc trái, có 2 cạnh được tạo bởi bờ trái của cột sống và đường ngang từ cột sống đến bờ trái tim.</a:t>
            </a:r>
          </a:p>
        </p:txBody>
      </p:sp>
    </p:spTree>
    <p:extLst>
      <p:ext uri="{BB962C8B-B14F-4D97-AF65-F5344CB8AC3E}">
        <p14:creationId xmlns:p14="http://schemas.microsoft.com/office/powerpoint/2010/main" val="1266037646"/>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GIÁ ĐỠ ĐỘNG MẠCH VÀNH</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1828800"/>
            <a:ext cx="5257800" cy="4495800"/>
          </a:xfrm>
          <a:prstGeom prst="rect">
            <a:avLst/>
          </a:prstGeom>
          <a:noFill/>
          <a:ln>
            <a:noFill/>
          </a:ln>
        </p:spPr>
      </p:pic>
      <p:sp>
        <p:nvSpPr>
          <p:cNvPr id="5" name="Rectangle 4"/>
          <p:cNvSpPr/>
          <p:nvPr/>
        </p:nvSpPr>
        <p:spPr>
          <a:xfrm>
            <a:off x="5943600" y="2438400"/>
            <a:ext cx="2895600" cy="3539430"/>
          </a:xfrm>
          <a:prstGeom prst="rect">
            <a:avLst/>
          </a:prstGeom>
        </p:spPr>
        <p:txBody>
          <a:bodyPr wrap="square">
            <a:spAutoFit/>
          </a:bodyPr>
          <a:lstStyle/>
          <a:p>
            <a:r>
              <a:rPr lang="en-US" sz="3200"/>
              <a:t>giá đỡ (stent) động mạch liên thất trước (mũi tên ngắn) và động mạch vành phải (mũi tên dài)</a:t>
            </a:r>
          </a:p>
        </p:txBody>
      </p:sp>
    </p:spTree>
    <p:extLst>
      <p:ext uri="{BB962C8B-B14F-4D97-AF65-F5344CB8AC3E}">
        <p14:creationId xmlns:p14="http://schemas.microsoft.com/office/powerpoint/2010/main" val="518481225"/>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NHỒI MÁU CƠ TIM</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5410200" cy="4648200"/>
          </a:xfrm>
          <a:prstGeom prst="rect">
            <a:avLst/>
          </a:prstGeom>
          <a:noFill/>
          <a:ln>
            <a:noFill/>
          </a:ln>
        </p:spPr>
      </p:pic>
      <p:sp>
        <p:nvSpPr>
          <p:cNvPr id="5" name="Rectangle 4"/>
          <p:cNvSpPr/>
          <p:nvPr/>
        </p:nvSpPr>
        <p:spPr>
          <a:xfrm>
            <a:off x="6019800" y="1600200"/>
            <a:ext cx="3048000" cy="2062103"/>
          </a:xfrm>
          <a:prstGeom prst="rect">
            <a:avLst/>
          </a:prstGeom>
        </p:spPr>
        <p:txBody>
          <a:bodyPr wrap="square">
            <a:spAutoFit/>
          </a:bodyPr>
          <a:lstStyle/>
          <a:p>
            <a:r>
              <a:rPr lang="en-US" sz="3200"/>
              <a:t>Phình thất trái và vôi hóa sau nhồi máu cơ tim.</a:t>
            </a:r>
          </a:p>
        </p:txBody>
      </p:sp>
    </p:spTree>
    <p:extLst>
      <p:ext uri="{BB962C8B-B14F-4D97-AF65-F5344CB8AC3E}">
        <p14:creationId xmlns:p14="http://schemas.microsoft.com/office/powerpoint/2010/main" val="950659803"/>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BỆNH MÀNG NGOÀI TIM</a:t>
            </a:r>
          </a:p>
        </p:txBody>
      </p:sp>
    </p:spTree>
    <p:extLst>
      <p:ext uri="{BB962C8B-B14F-4D97-AF65-F5344CB8AC3E}">
        <p14:creationId xmlns:p14="http://schemas.microsoft.com/office/powerpoint/2010/main" val="3080151038"/>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TRÀN DỊCH MÀNG NGOÀI TIM</a:t>
            </a:r>
          </a:p>
        </p:txBody>
      </p:sp>
      <p:pic>
        <p:nvPicPr>
          <p:cNvPr id="5" name="Content Placeholder 4"/>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8001000" cy="4114800"/>
          </a:xfrm>
          <a:prstGeom prst="rect">
            <a:avLst/>
          </a:prstGeom>
          <a:noFill/>
          <a:ln>
            <a:noFill/>
          </a:ln>
        </p:spPr>
      </p:pic>
      <p:sp>
        <p:nvSpPr>
          <p:cNvPr id="6" name="Rectangle 5"/>
          <p:cNvSpPr/>
          <p:nvPr/>
        </p:nvSpPr>
        <p:spPr>
          <a:xfrm>
            <a:off x="0" y="5791200"/>
            <a:ext cx="9144000" cy="707886"/>
          </a:xfrm>
          <a:prstGeom prst="rect">
            <a:avLst/>
          </a:prstGeom>
        </p:spPr>
        <p:txBody>
          <a:bodyPr wrap="square">
            <a:spAutoFit/>
          </a:bodyPr>
          <a:lstStyle/>
          <a:p>
            <a:r>
              <a:rPr lang="en-US" sz="2000"/>
              <a:t>A: Tràn dịch màng ngoài tim – hình ảnh bóng tim to hình bầu rượu, B: Xquang trước đó 6 tháng cho thấy bóng tim vẫn còn tương đối bình thường.</a:t>
            </a:r>
          </a:p>
        </p:txBody>
      </p:sp>
    </p:spTree>
    <p:extLst>
      <p:ext uri="{BB962C8B-B14F-4D97-AF65-F5344CB8AC3E}">
        <p14:creationId xmlns:p14="http://schemas.microsoft.com/office/powerpoint/2010/main" val="139848577"/>
      </p:ext>
    </p:extLst>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VIÊM MÀNG NGOÀI TIM VÔI HÓA</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229600" cy="5181599"/>
          </a:xfrm>
          <a:prstGeom prst="rect">
            <a:avLst/>
          </a:prstGeom>
          <a:noFill/>
          <a:ln>
            <a:noFill/>
          </a:ln>
        </p:spPr>
      </p:pic>
    </p:spTree>
    <p:extLst>
      <p:ext uri="{BB962C8B-B14F-4D97-AF65-F5344CB8AC3E}">
        <p14:creationId xmlns:p14="http://schemas.microsoft.com/office/powerpoint/2010/main" val="953063919"/>
      </p:ext>
    </p:extLst>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5429"/>
            <a:ext cx="8229600" cy="1143000"/>
          </a:xfrm>
        </p:spPr>
        <p:txBody>
          <a:bodyPr/>
          <a:lstStyle/>
          <a:p>
            <a:r>
              <a:rPr lang="en-US" dirty="0"/>
              <a:t>TRÀN KHÍ MÀNG NGOÀI TIM</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33600" y="1004028"/>
            <a:ext cx="5181600" cy="5181600"/>
          </a:xfrm>
          <a:prstGeom prst="rect">
            <a:avLst/>
          </a:prstGeom>
          <a:noFill/>
          <a:ln>
            <a:noFill/>
          </a:ln>
        </p:spPr>
      </p:pic>
      <p:sp>
        <p:nvSpPr>
          <p:cNvPr id="3" name="Rectangle 2"/>
          <p:cNvSpPr/>
          <p:nvPr/>
        </p:nvSpPr>
        <p:spPr>
          <a:xfrm>
            <a:off x="0" y="6191071"/>
            <a:ext cx="9144000" cy="523220"/>
          </a:xfrm>
          <a:prstGeom prst="rect">
            <a:avLst/>
          </a:prstGeom>
        </p:spPr>
        <p:txBody>
          <a:bodyPr wrap="square">
            <a:spAutoFit/>
          </a:bodyPr>
          <a:lstStyle/>
          <a:p>
            <a:pPr algn="ctr">
              <a:defRPr/>
            </a:pPr>
            <a:r>
              <a:rPr lang="en-US" sz="1400" dirty="0" err="1"/>
              <a:t>hình</a:t>
            </a:r>
            <a:r>
              <a:rPr lang="en-US" sz="1400" dirty="0"/>
              <a:t> </a:t>
            </a:r>
            <a:r>
              <a:rPr lang="en-US" sz="1400" dirty="0" err="1"/>
              <a:t>ảnh</a:t>
            </a:r>
            <a:r>
              <a:rPr lang="en-US" sz="1400" dirty="0"/>
              <a:t> </a:t>
            </a:r>
            <a:r>
              <a:rPr lang="en-US" sz="1400" dirty="0" err="1"/>
              <a:t>khí</a:t>
            </a:r>
            <a:r>
              <a:rPr lang="en-US" sz="1400" dirty="0"/>
              <a:t> </a:t>
            </a:r>
            <a:r>
              <a:rPr lang="en-US" sz="1400" dirty="0" err="1"/>
              <a:t>dọc</a:t>
            </a:r>
            <a:r>
              <a:rPr lang="en-US" sz="1400" dirty="0"/>
              <a:t> </a:t>
            </a:r>
            <a:r>
              <a:rPr lang="en-US" sz="1400" dirty="0" err="1"/>
              <a:t>bờ</a:t>
            </a:r>
            <a:r>
              <a:rPr lang="en-US" sz="1400" dirty="0"/>
              <a:t> </a:t>
            </a:r>
            <a:r>
              <a:rPr lang="en-US" sz="1400" dirty="0" err="1"/>
              <a:t>tim</a:t>
            </a:r>
            <a:r>
              <a:rPr lang="en-US" sz="1400" dirty="0"/>
              <a:t> </a:t>
            </a:r>
            <a:r>
              <a:rPr lang="en-US" sz="1400" dirty="0" err="1"/>
              <a:t>và</a:t>
            </a:r>
            <a:r>
              <a:rPr lang="en-US" sz="1400" dirty="0"/>
              <a:t> </a:t>
            </a:r>
            <a:r>
              <a:rPr lang="en-US" sz="1400" dirty="0" err="1"/>
              <a:t>không</a:t>
            </a:r>
            <a:r>
              <a:rPr lang="en-US" sz="1400" dirty="0"/>
              <a:t> </a:t>
            </a:r>
            <a:r>
              <a:rPr lang="en-US" sz="1400" dirty="0" err="1"/>
              <a:t>mở</a:t>
            </a:r>
            <a:r>
              <a:rPr lang="en-US" sz="1400" dirty="0"/>
              <a:t> </a:t>
            </a:r>
            <a:r>
              <a:rPr lang="en-US" sz="1400" dirty="0" err="1"/>
              <a:t>rộng</a:t>
            </a:r>
            <a:r>
              <a:rPr lang="en-US" sz="1400" dirty="0"/>
              <a:t> </a:t>
            </a:r>
            <a:r>
              <a:rPr lang="en-US" sz="1400" dirty="0" err="1"/>
              <a:t>lên</a:t>
            </a:r>
            <a:r>
              <a:rPr lang="en-US" sz="1400" dirty="0"/>
              <a:t> </a:t>
            </a:r>
            <a:r>
              <a:rPr lang="en-US" sz="1400" dirty="0" err="1"/>
              <a:t>trên</a:t>
            </a:r>
            <a:r>
              <a:rPr lang="en-US" sz="1400" dirty="0"/>
              <a:t> </a:t>
            </a:r>
            <a:r>
              <a:rPr lang="en-US" sz="1400" dirty="0" err="1"/>
              <a:t>cung</a:t>
            </a:r>
            <a:r>
              <a:rPr lang="en-US" sz="1400" dirty="0"/>
              <a:t> ĐMC (</a:t>
            </a:r>
            <a:r>
              <a:rPr lang="en-US" sz="1400" dirty="0" err="1"/>
              <a:t>nơi</a:t>
            </a:r>
            <a:r>
              <a:rPr lang="en-US" sz="1400" dirty="0"/>
              <a:t> </a:t>
            </a:r>
            <a:r>
              <a:rPr lang="en-US" sz="1400" dirty="0" err="1"/>
              <a:t>không</a:t>
            </a:r>
            <a:r>
              <a:rPr lang="en-US" sz="1400" dirty="0"/>
              <a:t> </a:t>
            </a:r>
            <a:r>
              <a:rPr lang="en-US" sz="1400" dirty="0" err="1"/>
              <a:t>có</a:t>
            </a:r>
            <a:r>
              <a:rPr lang="en-US" sz="1400" dirty="0"/>
              <a:t> </a:t>
            </a:r>
            <a:r>
              <a:rPr lang="en-US" sz="1400" dirty="0" err="1"/>
              <a:t>màng</a:t>
            </a:r>
            <a:r>
              <a:rPr lang="en-US" sz="1400" dirty="0"/>
              <a:t> </a:t>
            </a:r>
            <a:r>
              <a:rPr lang="en-US" sz="1400" dirty="0" err="1"/>
              <a:t>ngoài</a:t>
            </a:r>
            <a:r>
              <a:rPr lang="en-US" sz="1400" dirty="0"/>
              <a:t> </a:t>
            </a:r>
            <a:r>
              <a:rPr lang="en-US" sz="1400" dirty="0" err="1"/>
              <a:t>tim</a:t>
            </a:r>
            <a:r>
              <a:rPr lang="en-US" sz="1400" dirty="0"/>
              <a:t>), </a:t>
            </a:r>
            <a:r>
              <a:rPr lang="en-US" sz="1400" dirty="0" err="1"/>
              <a:t>khi</a:t>
            </a:r>
            <a:r>
              <a:rPr lang="en-US" sz="1400" dirty="0"/>
              <a:t> </a:t>
            </a:r>
            <a:r>
              <a:rPr lang="en-US" sz="1400" dirty="0" err="1"/>
              <a:t>hình</a:t>
            </a:r>
            <a:r>
              <a:rPr lang="en-US" sz="1400" dirty="0"/>
              <a:t> </a:t>
            </a:r>
            <a:r>
              <a:rPr lang="en-US" sz="1400" dirty="0" err="1"/>
              <a:t>ảnh</a:t>
            </a:r>
            <a:r>
              <a:rPr lang="en-US" sz="1400" dirty="0"/>
              <a:t> </a:t>
            </a:r>
            <a:r>
              <a:rPr lang="en-US" sz="1400" dirty="0" err="1"/>
              <a:t>khí</a:t>
            </a:r>
            <a:r>
              <a:rPr lang="en-US" sz="1400" dirty="0"/>
              <a:t> </a:t>
            </a:r>
            <a:r>
              <a:rPr lang="en-US" sz="1400" dirty="0" err="1"/>
              <a:t>mở</a:t>
            </a:r>
            <a:r>
              <a:rPr lang="en-US" sz="1400" dirty="0"/>
              <a:t> </a:t>
            </a:r>
            <a:r>
              <a:rPr lang="en-US" sz="1400" dirty="0" err="1"/>
              <a:t>rộng</a:t>
            </a:r>
            <a:r>
              <a:rPr lang="en-US" sz="1400" dirty="0"/>
              <a:t> </a:t>
            </a:r>
            <a:r>
              <a:rPr lang="en-US" sz="1400" dirty="0" err="1"/>
              <a:t>lên</a:t>
            </a:r>
            <a:r>
              <a:rPr lang="en-US" sz="1400" dirty="0"/>
              <a:t> </a:t>
            </a:r>
            <a:r>
              <a:rPr lang="en-US" sz="1400" dirty="0" err="1"/>
              <a:t>trên</a:t>
            </a:r>
            <a:r>
              <a:rPr lang="en-US" sz="1400" dirty="0"/>
              <a:t> </a:t>
            </a:r>
            <a:r>
              <a:rPr lang="en-US" sz="1400" dirty="0" err="1"/>
              <a:t>cung</a:t>
            </a:r>
            <a:r>
              <a:rPr lang="en-US" sz="1400" dirty="0"/>
              <a:t> ĐMC </a:t>
            </a:r>
            <a:r>
              <a:rPr lang="en-US" sz="1400" dirty="0" err="1"/>
              <a:t>nên</a:t>
            </a:r>
            <a:r>
              <a:rPr lang="en-US" sz="1400" dirty="0"/>
              <a:t> </a:t>
            </a:r>
            <a:r>
              <a:rPr lang="en-US" sz="1400" dirty="0" err="1"/>
              <a:t>nghĩ</a:t>
            </a:r>
            <a:r>
              <a:rPr lang="en-US" sz="1400" dirty="0"/>
              <a:t> </a:t>
            </a:r>
            <a:r>
              <a:rPr lang="en-US" sz="1400" dirty="0" err="1"/>
              <a:t>đến</a:t>
            </a:r>
            <a:r>
              <a:rPr lang="en-US" sz="1400" dirty="0"/>
              <a:t> </a:t>
            </a:r>
            <a:r>
              <a:rPr lang="en-US" sz="1400" dirty="0" err="1"/>
              <a:t>tràn</a:t>
            </a:r>
            <a:r>
              <a:rPr lang="en-US" sz="1400" dirty="0"/>
              <a:t> </a:t>
            </a:r>
            <a:r>
              <a:rPr lang="en-US" sz="1400" dirty="0" err="1"/>
              <a:t>khí</a:t>
            </a:r>
            <a:r>
              <a:rPr lang="en-US" sz="1400" dirty="0"/>
              <a:t> </a:t>
            </a:r>
            <a:r>
              <a:rPr lang="en-US" sz="1400" dirty="0" err="1"/>
              <a:t>trung</a:t>
            </a:r>
            <a:r>
              <a:rPr lang="en-US" sz="1400" dirty="0"/>
              <a:t> </a:t>
            </a:r>
            <a:r>
              <a:rPr lang="en-US" sz="1400" dirty="0" err="1"/>
              <a:t>thất</a:t>
            </a:r>
            <a:r>
              <a:rPr lang="en-US" sz="1400" dirty="0"/>
              <a:t> </a:t>
            </a:r>
            <a:r>
              <a:rPr lang="en-US" sz="1400" dirty="0" err="1"/>
              <a:t>hơn</a:t>
            </a:r>
            <a:r>
              <a:rPr lang="en-US" sz="1400" dirty="0"/>
              <a:t> </a:t>
            </a:r>
            <a:r>
              <a:rPr lang="en-US" sz="1400" dirty="0" err="1"/>
              <a:t>là</a:t>
            </a:r>
            <a:r>
              <a:rPr lang="en-US" sz="1400" dirty="0"/>
              <a:t> </a:t>
            </a:r>
            <a:r>
              <a:rPr lang="en-US" sz="1400" dirty="0" err="1"/>
              <a:t>tràn</a:t>
            </a:r>
            <a:r>
              <a:rPr lang="en-US" sz="1400" dirty="0"/>
              <a:t> </a:t>
            </a:r>
            <a:r>
              <a:rPr lang="en-US" sz="1400" dirty="0" err="1"/>
              <a:t>khí</a:t>
            </a:r>
            <a:r>
              <a:rPr lang="en-US" sz="1400" dirty="0"/>
              <a:t> </a:t>
            </a:r>
            <a:r>
              <a:rPr lang="en-US" sz="1400" dirty="0" err="1"/>
              <a:t>màng</a:t>
            </a:r>
            <a:r>
              <a:rPr lang="en-US" sz="1400" dirty="0"/>
              <a:t> </a:t>
            </a:r>
            <a:r>
              <a:rPr lang="en-US" sz="1400" dirty="0" err="1"/>
              <a:t>ngoài</a:t>
            </a:r>
            <a:r>
              <a:rPr lang="en-US" sz="1400" dirty="0"/>
              <a:t> </a:t>
            </a:r>
            <a:r>
              <a:rPr lang="en-US" sz="1400" dirty="0" err="1"/>
              <a:t>tim.</a:t>
            </a:r>
            <a:endParaRPr lang="en-US" sz="1400" dirty="0"/>
          </a:p>
        </p:txBody>
      </p:sp>
    </p:spTree>
    <p:extLst>
      <p:ext uri="{BB962C8B-B14F-4D97-AF65-F5344CB8AC3E}">
        <p14:creationId xmlns:p14="http://schemas.microsoft.com/office/powerpoint/2010/main" val="1227322201"/>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PB: TRÀN KHÍ TRUNG THẤT</a:t>
            </a:r>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97209" y="914400"/>
            <a:ext cx="4949581" cy="5757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945917"/>
      </p:ext>
    </p:extLst>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5702"/>
          </a:xfrm>
        </p:spPr>
        <p:txBody>
          <a:bodyPr/>
          <a:lstStyle/>
          <a:p>
            <a:r>
              <a:rPr lang="en-US" dirty="0"/>
              <a:t>KHÔNG CÓ MÀNG NGOÀI TIM</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1122402"/>
            <a:ext cx="8686800" cy="4437298"/>
          </a:xfrm>
          <a:prstGeom prst="rect">
            <a:avLst/>
          </a:prstGeom>
          <a:noFill/>
          <a:ln>
            <a:noFill/>
          </a:ln>
        </p:spPr>
      </p:pic>
      <p:sp>
        <p:nvSpPr>
          <p:cNvPr id="5" name="Rectangle 4"/>
          <p:cNvSpPr/>
          <p:nvPr/>
        </p:nvSpPr>
        <p:spPr>
          <a:xfrm>
            <a:off x="0" y="5727255"/>
            <a:ext cx="9144000" cy="1015663"/>
          </a:xfrm>
          <a:prstGeom prst="rect">
            <a:avLst/>
          </a:prstGeom>
        </p:spPr>
        <p:txBody>
          <a:bodyPr wrap="square">
            <a:spAutoFit/>
          </a:bodyPr>
          <a:lstStyle/>
          <a:p>
            <a:r>
              <a:rPr lang="en-US" sz="2000" dirty="0"/>
              <a:t>A – Tim </a:t>
            </a:r>
            <a:r>
              <a:rPr lang="en-US" sz="2000" dirty="0" err="1"/>
              <a:t>xoay</a:t>
            </a:r>
            <a:r>
              <a:rPr lang="en-US" sz="2000" dirty="0"/>
              <a:t> </a:t>
            </a:r>
            <a:r>
              <a:rPr lang="en-US" sz="2000" dirty="0" err="1"/>
              <a:t>trái</a:t>
            </a:r>
            <a:r>
              <a:rPr lang="en-US" sz="2000" dirty="0"/>
              <a:t> ở </a:t>
            </a:r>
            <a:r>
              <a:rPr lang="en-US" sz="2000" dirty="0" err="1"/>
              <a:t>bệnh</a:t>
            </a:r>
            <a:r>
              <a:rPr lang="en-US" sz="2000" dirty="0"/>
              <a:t> </a:t>
            </a:r>
            <a:r>
              <a:rPr lang="en-US" sz="2000" dirty="0" err="1"/>
              <a:t>nhân</a:t>
            </a:r>
            <a:r>
              <a:rPr lang="en-US" sz="2000" dirty="0"/>
              <a:t> </a:t>
            </a:r>
            <a:r>
              <a:rPr lang="en-US" sz="2000" dirty="0" err="1"/>
              <a:t>sau</a:t>
            </a:r>
            <a:r>
              <a:rPr lang="en-US" sz="2000" dirty="0"/>
              <a:t> tai </a:t>
            </a:r>
            <a:r>
              <a:rPr lang="en-US" sz="2000" dirty="0" err="1"/>
              <a:t>nạn</a:t>
            </a:r>
            <a:r>
              <a:rPr lang="en-US" sz="2000" dirty="0"/>
              <a:t> </a:t>
            </a:r>
            <a:r>
              <a:rPr lang="en-US" sz="2000" dirty="0" err="1"/>
              <a:t>xe</a:t>
            </a:r>
            <a:r>
              <a:rPr lang="en-US" sz="2000" dirty="0"/>
              <a:t> </a:t>
            </a:r>
            <a:r>
              <a:rPr lang="en-US" sz="2000" dirty="0" err="1"/>
              <a:t>máy</a:t>
            </a:r>
            <a:r>
              <a:rPr lang="en-US" sz="2000" dirty="0"/>
              <a:t>, B – Tim </a:t>
            </a:r>
            <a:r>
              <a:rPr lang="en-US" sz="2000" dirty="0" err="1"/>
              <a:t>trở</a:t>
            </a:r>
            <a:r>
              <a:rPr lang="en-US" sz="2000" dirty="0"/>
              <a:t> </a:t>
            </a:r>
            <a:r>
              <a:rPr lang="en-US" sz="2000" dirty="0" err="1"/>
              <a:t>về</a:t>
            </a:r>
            <a:r>
              <a:rPr lang="en-US" sz="2000" dirty="0"/>
              <a:t> </a:t>
            </a:r>
            <a:r>
              <a:rPr lang="en-US" sz="2000" dirty="0" err="1"/>
              <a:t>tư</a:t>
            </a:r>
            <a:r>
              <a:rPr lang="en-US" sz="2000" dirty="0"/>
              <a:t> </a:t>
            </a:r>
            <a:r>
              <a:rPr lang="en-US" sz="2000" dirty="0" err="1"/>
              <a:t>thế</a:t>
            </a:r>
            <a:r>
              <a:rPr lang="en-US" sz="2000" dirty="0"/>
              <a:t> </a:t>
            </a:r>
            <a:r>
              <a:rPr lang="en-US" sz="2000" dirty="0" err="1"/>
              <a:t>bình</a:t>
            </a:r>
            <a:r>
              <a:rPr lang="en-US" sz="2000" dirty="0"/>
              <a:t> </a:t>
            </a:r>
            <a:r>
              <a:rPr lang="en-US" sz="2000" dirty="0" err="1"/>
              <a:t>thường</a:t>
            </a:r>
            <a:r>
              <a:rPr lang="en-US" sz="2000" dirty="0"/>
              <a:t> 4 </a:t>
            </a:r>
            <a:r>
              <a:rPr lang="en-US" sz="2000" dirty="0" err="1"/>
              <a:t>giờ</a:t>
            </a:r>
            <a:r>
              <a:rPr lang="en-US" sz="2000" dirty="0"/>
              <a:t> </a:t>
            </a:r>
            <a:r>
              <a:rPr lang="en-US" sz="2000" dirty="0" err="1"/>
              <a:t>sau</a:t>
            </a:r>
            <a:r>
              <a:rPr lang="en-US" sz="2000" dirty="0"/>
              <a:t>, </a:t>
            </a:r>
            <a:r>
              <a:rPr lang="en-US" sz="2000" dirty="0" err="1"/>
              <a:t>gợi</a:t>
            </a:r>
            <a:r>
              <a:rPr lang="en-US" sz="2000" dirty="0"/>
              <a:t> ý </a:t>
            </a:r>
            <a:r>
              <a:rPr lang="en-US" sz="2000" dirty="0" err="1"/>
              <a:t>tình</a:t>
            </a:r>
            <a:r>
              <a:rPr lang="en-US" sz="2000" dirty="0"/>
              <a:t> </a:t>
            </a:r>
            <a:r>
              <a:rPr lang="en-US" sz="2000" dirty="0" err="1"/>
              <a:t>trạng</a:t>
            </a:r>
            <a:r>
              <a:rPr lang="en-US" sz="2000" dirty="0"/>
              <a:t> </a:t>
            </a:r>
            <a:r>
              <a:rPr lang="en-US" sz="2000" dirty="0" err="1"/>
              <a:t>không</a:t>
            </a:r>
            <a:r>
              <a:rPr lang="en-US" sz="2000" dirty="0"/>
              <a:t> </a:t>
            </a:r>
            <a:r>
              <a:rPr lang="en-US" sz="2000" dirty="0" err="1"/>
              <a:t>có</a:t>
            </a:r>
            <a:r>
              <a:rPr lang="en-US" sz="2000" dirty="0"/>
              <a:t> </a:t>
            </a:r>
            <a:r>
              <a:rPr lang="en-US" sz="2000" dirty="0" err="1"/>
              <a:t>màng</a:t>
            </a:r>
            <a:r>
              <a:rPr lang="en-US" sz="2000" dirty="0"/>
              <a:t> </a:t>
            </a:r>
            <a:r>
              <a:rPr lang="en-US" sz="2000" dirty="0" err="1"/>
              <a:t>ngoài</a:t>
            </a:r>
            <a:r>
              <a:rPr lang="en-US" sz="2000" dirty="0"/>
              <a:t> </a:t>
            </a:r>
            <a:r>
              <a:rPr lang="en-US" sz="2000" dirty="0" err="1"/>
              <a:t>tim</a:t>
            </a:r>
            <a:r>
              <a:rPr lang="en-US" sz="2000" dirty="0"/>
              <a:t>, </a:t>
            </a:r>
            <a:r>
              <a:rPr lang="en-US" sz="2000" dirty="0" err="1"/>
              <a:t>tim</a:t>
            </a:r>
            <a:r>
              <a:rPr lang="en-US" sz="2000" dirty="0"/>
              <a:t> </a:t>
            </a:r>
            <a:r>
              <a:rPr lang="en-US" sz="2000" dirty="0" err="1"/>
              <a:t>thoát</a:t>
            </a:r>
            <a:r>
              <a:rPr lang="en-US" sz="2000" dirty="0"/>
              <a:t> </a:t>
            </a:r>
            <a:r>
              <a:rPr lang="en-US" sz="2000" dirty="0" err="1"/>
              <a:t>vị</a:t>
            </a:r>
            <a:r>
              <a:rPr lang="en-US" sz="2000" dirty="0"/>
              <a:t> qua </a:t>
            </a:r>
            <a:r>
              <a:rPr lang="en-US" sz="2000" dirty="0" err="1"/>
              <a:t>chỗ</a:t>
            </a:r>
            <a:r>
              <a:rPr lang="en-US" sz="2000" dirty="0"/>
              <a:t> </a:t>
            </a:r>
            <a:r>
              <a:rPr lang="en-US" sz="2000" dirty="0" err="1"/>
              <a:t>khiếm</a:t>
            </a:r>
            <a:r>
              <a:rPr lang="en-US" sz="2000" dirty="0"/>
              <a:t> </a:t>
            </a:r>
            <a:r>
              <a:rPr lang="en-US" sz="2000" dirty="0" err="1"/>
              <a:t>khuyết</a:t>
            </a:r>
            <a:r>
              <a:rPr lang="en-US" sz="2000" dirty="0"/>
              <a:t>.</a:t>
            </a:r>
          </a:p>
        </p:txBody>
      </p:sp>
    </p:spTree>
    <p:extLst>
      <p:ext uri="{BB962C8B-B14F-4D97-AF65-F5344CB8AC3E}">
        <p14:creationId xmlns:p14="http://schemas.microsoft.com/office/powerpoint/2010/main" val="142339677"/>
      </p:ext>
    </p:extLst>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BỆNH LÝ ĐỘNG MẠCH CHỦ</a:t>
            </a:r>
          </a:p>
        </p:txBody>
      </p:sp>
    </p:spTree>
    <p:extLst>
      <p:ext uri="{BB962C8B-B14F-4D97-AF65-F5344CB8AC3E}">
        <p14:creationId xmlns:p14="http://schemas.microsoft.com/office/powerpoint/2010/main" val="4254944904"/>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TƯ THẾ CHỤP</a:t>
            </a:r>
          </a:p>
        </p:txBody>
      </p:sp>
      <p:pic>
        <p:nvPicPr>
          <p:cNvPr id="4" name="Content Placeholder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52400" y="1219200"/>
            <a:ext cx="4953000" cy="5105400"/>
          </a:xfrm>
          <a:prstGeom prst="rect">
            <a:avLst/>
          </a:prstGeom>
        </p:spPr>
      </p:pic>
      <p:sp>
        <p:nvSpPr>
          <p:cNvPr id="5" name="Rectangle 4"/>
          <p:cNvSpPr/>
          <p:nvPr/>
        </p:nvSpPr>
        <p:spPr>
          <a:xfrm>
            <a:off x="5295900" y="1371600"/>
            <a:ext cx="3657600" cy="4524315"/>
          </a:xfrm>
          <a:prstGeom prst="rect">
            <a:avLst/>
          </a:prstGeom>
        </p:spPr>
        <p:txBody>
          <a:bodyPr wrap="square">
            <a:spAutoFit/>
          </a:bodyPr>
          <a:lstStyle/>
          <a:p>
            <a:r>
              <a:rPr lang="en-US" sz="3200" dirty="0" err="1"/>
              <a:t>Phim</a:t>
            </a:r>
            <a:r>
              <a:rPr lang="en-US" sz="3200" dirty="0"/>
              <a:t> </a:t>
            </a:r>
            <a:r>
              <a:rPr lang="en-US" sz="3200" dirty="0" err="1"/>
              <a:t>chụp</a:t>
            </a:r>
            <a:r>
              <a:rPr lang="en-US" sz="3200" dirty="0"/>
              <a:t> </a:t>
            </a:r>
            <a:r>
              <a:rPr lang="en-US" sz="3200" dirty="0" err="1"/>
              <a:t>tư</a:t>
            </a:r>
            <a:r>
              <a:rPr lang="en-US" sz="3200" dirty="0"/>
              <a:t> </a:t>
            </a:r>
            <a:r>
              <a:rPr lang="en-US" sz="3200" dirty="0" err="1"/>
              <a:t>thế</a:t>
            </a:r>
            <a:r>
              <a:rPr lang="en-US" sz="3200" dirty="0"/>
              <a:t> </a:t>
            </a:r>
            <a:r>
              <a:rPr lang="en-US" sz="3200" dirty="0" err="1"/>
              <a:t>đứng</a:t>
            </a:r>
            <a:r>
              <a:rPr lang="en-US" sz="3200" dirty="0"/>
              <a:t>: </a:t>
            </a:r>
          </a:p>
          <a:p>
            <a:r>
              <a:rPr lang="en-US" sz="3200" dirty="0"/>
              <a:t>a. </a:t>
            </a:r>
            <a:r>
              <a:rPr lang="en-US" sz="3200" dirty="0" err="1"/>
              <a:t>Thấy</a:t>
            </a:r>
            <a:r>
              <a:rPr lang="en-US" sz="3200" dirty="0"/>
              <a:t> </a:t>
            </a:r>
            <a:r>
              <a:rPr lang="en-US" sz="3200" dirty="0" err="1"/>
              <a:t>bóng</a:t>
            </a:r>
            <a:r>
              <a:rPr lang="en-US" sz="3200" dirty="0"/>
              <a:t> </a:t>
            </a:r>
            <a:r>
              <a:rPr lang="en-US" sz="3200" dirty="0" err="1"/>
              <a:t>hơi</a:t>
            </a:r>
            <a:r>
              <a:rPr lang="en-US" sz="3200" dirty="0"/>
              <a:t> </a:t>
            </a:r>
            <a:r>
              <a:rPr lang="en-US" sz="3200" dirty="0" err="1"/>
              <a:t>dạ</a:t>
            </a:r>
            <a:r>
              <a:rPr lang="en-US" sz="3200" dirty="0"/>
              <a:t> </a:t>
            </a:r>
            <a:r>
              <a:rPr lang="en-US" sz="3200" dirty="0" err="1"/>
              <a:t>dày</a:t>
            </a:r>
            <a:r>
              <a:rPr lang="en-US" sz="3200" dirty="0"/>
              <a:t> </a:t>
            </a:r>
          </a:p>
          <a:p>
            <a:r>
              <a:rPr lang="en-US" sz="3200" dirty="0"/>
              <a:t>b. Hai </a:t>
            </a:r>
            <a:r>
              <a:rPr lang="en-US" sz="3200" dirty="0" err="1"/>
              <a:t>xương</a:t>
            </a:r>
            <a:r>
              <a:rPr lang="en-US" sz="3200" dirty="0"/>
              <a:t> </a:t>
            </a:r>
            <a:r>
              <a:rPr lang="en-US" sz="3200" dirty="0" err="1"/>
              <a:t>bả</a:t>
            </a:r>
            <a:r>
              <a:rPr lang="en-US" sz="3200" dirty="0"/>
              <a:t> </a:t>
            </a:r>
            <a:r>
              <a:rPr lang="en-US" sz="3200" dirty="0" err="1"/>
              <a:t>vai</a:t>
            </a:r>
            <a:r>
              <a:rPr lang="en-US" sz="3200" dirty="0"/>
              <a:t> </a:t>
            </a:r>
            <a:r>
              <a:rPr lang="en-US" sz="3200" dirty="0" err="1"/>
              <a:t>tách</a:t>
            </a:r>
            <a:r>
              <a:rPr lang="en-US" sz="3200" dirty="0"/>
              <a:t> ra </a:t>
            </a:r>
            <a:r>
              <a:rPr lang="en-US" sz="3200" dirty="0" err="1"/>
              <a:t>khỏi</a:t>
            </a:r>
            <a:r>
              <a:rPr lang="en-US" sz="3200" dirty="0"/>
              <a:t> 2 </a:t>
            </a:r>
            <a:r>
              <a:rPr lang="en-US" sz="3200" dirty="0" err="1"/>
              <a:t>phế</a:t>
            </a:r>
            <a:r>
              <a:rPr lang="en-US" sz="3200" dirty="0"/>
              <a:t> </a:t>
            </a:r>
            <a:r>
              <a:rPr lang="en-US" sz="3200" dirty="0" err="1"/>
              <a:t>trường</a:t>
            </a:r>
            <a:endParaRPr lang="en-US" sz="3200" dirty="0"/>
          </a:p>
          <a:p>
            <a:r>
              <a:rPr lang="en-US" sz="3200" dirty="0"/>
              <a:t>c. </a:t>
            </a:r>
            <a:r>
              <a:rPr lang="en-US" sz="3200" dirty="0" err="1"/>
              <a:t>Bờ</a:t>
            </a:r>
            <a:r>
              <a:rPr lang="en-US" sz="3200" dirty="0"/>
              <a:t> </a:t>
            </a:r>
            <a:r>
              <a:rPr lang="en-US" sz="3200" dirty="0" err="1"/>
              <a:t>trên</a:t>
            </a:r>
            <a:r>
              <a:rPr lang="en-US" sz="3200" dirty="0"/>
              <a:t> T1 </a:t>
            </a:r>
            <a:r>
              <a:rPr lang="en-US" sz="3200" dirty="0" err="1"/>
              <a:t>có</a:t>
            </a:r>
            <a:r>
              <a:rPr lang="en-US" sz="3200" dirty="0"/>
              <a:t> </a:t>
            </a:r>
            <a:r>
              <a:rPr lang="en-US" sz="3200" dirty="0" err="1"/>
              <a:t>hình</a:t>
            </a:r>
            <a:r>
              <a:rPr lang="en-US" sz="3200" dirty="0"/>
              <a:t> </a:t>
            </a:r>
            <a:r>
              <a:rPr lang="en-US" sz="3200" dirty="0" err="1"/>
              <a:t>dấu</a:t>
            </a:r>
            <a:r>
              <a:rPr lang="en-US" sz="3200" dirty="0"/>
              <a:t> ^</a:t>
            </a:r>
          </a:p>
        </p:txBody>
      </p:sp>
    </p:spTree>
    <p:extLst>
      <p:ext uri="{BB962C8B-B14F-4D97-AF65-F5344CB8AC3E}">
        <p14:creationId xmlns:p14="http://schemas.microsoft.com/office/powerpoint/2010/main" val="1353158584"/>
      </p:ext>
    </p:extLst>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924800" cy="563562"/>
          </a:xfrm>
        </p:spPr>
        <p:txBody>
          <a:bodyPr>
            <a:normAutofit fontScale="90000"/>
          </a:bodyPr>
          <a:lstStyle/>
          <a:p>
            <a:r>
              <a:rPr lang="en-US" dirty="0"/>
              <a:t>CHẤN THƯƠNG</a:t>
            </a:r>
          </a:p>
        </p:txBody>
      </p:sp>
      <p:pic>
        <p:nvPicPr>
          <p:cNvPr id="5" name="Content Placeholder 4"/>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540770" y="990600"/>
            <a:ext cx="4545830" cy="4876800"/>
          </a:xfrm>
          <a:prstGeom prst="rect">
            <a:avLst/>
          </a:prstGeom>
          <a:noFill/>
          <a:ln>
            <a:noFill/>
          </a:ln>
        </p:spPr>
      </p:pic>
      <p:sp>
        <p:nvSpPr>
          <p:cNvPr id="2" name="Rectangle 1"/>
          <p:cNvSpPr/>
          <p:nvPr/>
        </p:nvSpPr>
        <p:spPr>
          <a:xfrm>
            <a:off x="0" y="5934670"/>
            <a:ext cx="9144000" cy="923330"/>
          </a:xfrm>
          <a:prstGeom prst="rect">
            <a:avLst/>
          </a:prstGeom>
        </p:spPr>
        <p:txBody>
          <a:bodyPr wrap="square">
            <a:spAutoFit/>
          </a:bodyPr>
          <a:lstStyle/>
          <a:p>
            <a:pPr algn="ctr"/>
            <a:r>
              <a:rPr lang="en-US"/>
              <a:t>Máu tụ trung thất – Sau tai nạn giao thông, hình ảnh trung thất rộng, thay đổi vị trí đường cạnh cột sống trái mở rộng sang đỉnh phổi trái, khí quản lệch sang phải và phế quản gốc trái lệch xuống dưới.</a:t>
            </a:r>
          </a:p>
        </p:txBody>
      </p:sp>
    </p:spTree>
    <p:extLst>
      <p:ext uri="{BB962C8B-B14F-4D97-AF65-F5344CB8AC3E}">
        <p14:creationId xmlns:p14="http://schemas.microsoft.com/office/powerpoint/2010/main" val="2143102551"/>
      </p:ext>
    </p:extLst>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14"/>
            <a:ext cx="8229600" cy="1143000"/>
          </a:xfrm>
        </p:spPr>
        <p:txBody>
          <a:bodyPr>
            <a:noAutofit/>
          </a:bodyPr>
          <a:lstStyle/>
          <a:p>
            <a:pPr algn="l"/>
            <a:r>
              <a:rPr lang="en-US" sz="3600" dirty="0"/>
              <a:t>PHÌNH, BÓC TÁCH ĐỘNG MẠCH CHỦ</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4065813" cy="4754562"/>
          </a:xfrm>
          <a:prstGeom prst="rect">
            <a:avLst/>
          </a:prstGeom>
          <a:noFill/>
          <a:ln>
            <a:noFill/>
          </a:ln>
        </p:spPr>
      </p:pic>
      <p:pic>
        <p:nvPicPr>
          <p:cNvPr id="5" name="Content Placeholder 3" descr="Dilated-aorta.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187" y="1676400"/>
            <a:ext cx="4267200" cy="4754562"/>
          </a:xfrm>
          <a:prstGeom prst="rect">
            <a:avLst/>
          </a:prstGeom>
          <a:noFill/>
          <a:ln>
            <a:noFill/>
          </a:ln>
          <a:extLst/>
        </p:spPr>
      </p:pic>
    </p:spTree>
    <p:extLst>
      <p:ext uri="{BB962C8B-B14F-4D97-AF65-F5344CB8AC3E}">
        <p14:creationId xmlns:p14="http://schemas.microsoft.com/office/powerpoint/2010/main" val="2080155161"/>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HẸP EO ĐỘNG MẠCH CHỦ</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1143000"/>
            <a:ext cx="7543800" cy="4572000"/>
          </a:xfrm>
          <a:prstGeom prst="rect">
            <a:avLst/>
          </a:prstGeom>
          <a:noFill/>
          <a:ln>
            <a:noFill/>
          </a:ln>
        </p:spPr>
      </p:pic>
      <p:sp>
        <p:nvSpPr>
          <p:cNvPr id="3" name="Rectangle 2"/>
          <p:cNvSpPr/>
          <p:nvPr/>
        </p:nvSpPr>
        <p:spPr>
          <a:xfrm>
            <a:off x="-32657" y="5867400"/>
            <a:ext cx="9144000" cy="830997"/>
          </a:xfrm>
          <a:prstGeom prst="rect">
            <a:avLst/>
          </a:prstGeom>
        </p:spPr>
        <p:txBody>
          <a:bodyPr wrap="square">
            <a:spAutoFit/>
          </a:bodyPr>
          <a:lstStyle/>
          <a:p>
            <a:pPr algn="ctr"/>
            <a:r>
              <a:rPr lang="en-US" sz="1600" dirty="0" err="1"/>
              <a:t>Hẹp</a:t>
            </a:r>
            <a:r>
              <a:rPr lang="en-US" sz="1600" dirty="0"/>
              <a:t> </a:t>
            </a:r>
            <a:r>
              <a:rPr lang="en-US" sz="1600" dirty="0" err="1"/>
              <a:t>eo</a:t>
            </a:r>
            <a:r>
              <a:rPr lang="en-US" sz="1600" dirty="0"/>
              <a:t> ĐMC </a:t>
            </a:r>
            <a:r>
              <a:rPr lang="en-US" sz="1600" dirty="0" err="1"/>
              <a:t>cũng</a:t>
            </a:r>
            <a:r>
              <a:rPr lang="en-US" sz="1600" dirty="0"/>
              <a:t> </a:t>
            </a:r>
            <a:r>
              <a:rPr lang="en-US" sz="1600" dirty="0" err="1"/>
              <a:t>có</a:t>
            </a:r>
            <a:r>
              <a:rPr lang="en-US" sz="1600" dirty="0"/>
              <a:t> </a:t>
            </a:r>
            <a:r>
              <a:rPr lang="en-US" sz="1600" dirty="0" err="1"/>
              <a:t>thể</a:t>
            </a:r>
            <a:r>
              <a:rPr lang="en-US" sz="1600" dirty="0"/>
              <a:t> </a:t>
            </a:r>
            <a:r>
              <a:rPr lang="en-US" sz="1600" dirty="0" err="1"/>
              <a:t>được</a:t>
            </a:r>
            <a:r>
              <a:rPr lang="en-US" sz="1600" dirty="0"/>
              <a:t> </a:t>
            </a:r>
            <a:r>
              <a:rPr lang="en-US" sz="1600" dirty="0" err="1"/>
              <a:t>phát</a:t>
            </a:r>
            <a:r>
              <a:rPr lang="en-US" sz="1600" dirty="0"/>
              <a:t> </a:t>
            </a:r>
            <a:r>
              <a:rPr lang="en-US" sz="1600" dirty="0" err="1"/>
              <a:t>hiện</a:t>
            </a:r>
            <a:r>
              <a:rPr lang="en-US" sz="1600" dirty="0"/>
              <a:t> </a:t>
            </a:r>
            <a:r>
              <a:rPr lang="en-US" sz="1600" dirty="0" err="1"/>
              <a:t>với</a:t>
            </a:r>
            <a:r>
              <a:rPr lang="en-US" sz="1600" dirty="0"/>
              <a:t> </a:t>
            </a:r>
            <a:r>
              <a:rPr lang="en-US" sz="1600" dirty="0" err="1"/>
              <a:t>hình</a:t>
            </a:r>
            <a:r>
              <a:rPr lang="en-US" sz="1600" dirty="0"/>
              <a:t> </a:t>
            </a:r>
            <a:r>
              <a:rPr lang="en-US" sz="1600" dirty="0" err="1"/>
              <a:t>ảnh</a:t>
            </a:r>
            <a:r>
              <a:rPr lang="en-US" sz="1600" dirty="0"/>
              <a:t> </a:t>
            </a:r>
            <a:r>
              <a:rPr lang="en-US" sz="1600" dirty="0" err="1"/>
              <a:t>cong</a:t>
            </a:r>
            <a:r>
              <a:rPr lang="en-US" sz="1600" dirty="0"/>
              <a:t> </a:t>
            </a:r>
            <a:r>
              <a:rPr lang="en-US" sz="1600" dirty="0" err="1"/>
              <a:t>lồi</a:t>
            </a:r>
            <a:r>
              <a:rPr lang="en-US" sz="1600" dirty="0"/>
              <a:t> </a:t>
            </a:r>
            <a:r>
              <a:rPr lang="en-US" sz="1600" dirty="0" err="1"/>
              <a:t>ngay</a:t>
            </a:r>
            <a:r>
              <a:rPr lang="en-US" sz="1600" dirty="0"/>
              <a:t> </a:t>
            </a:r>
            <a:r>
              <a:rPr lang="en-US" sz="1600" dirty="0" err="1"/>
              <a:t>trên</a:t>
            </a:r>
            <a:r>
              <a:rPr lang="en-US" sz="1600" dirty="0"/>
              <a:t> </a:t>
            </a:r>
            <a:r>
              <a:rPr lang="en-US" sz="1600" dirty="0" err="1"/>
              <a:t>cung</a:t>
            </a:r>
            <a:r>
              <a:rPr lang="en-US" sz="1600" dirty="0"/>
              <a:t> ĐMC ở </a:t>
            </a:r>
            <a:r>
              <a:rPr lang="en-US" sz="1600" dirty="0" err="1"/>
              <a:t>phim</a:t>
            </a:r>
            <a:r>
              <a:rPr lang="en-US" sz="1600" dirty="0"/>
              <a:t> </a:t>
            </a:r>
            <a:r>
              <a:rPr lang="en-US" sz="1600" dirty="0" err="1"/>
              <a:t>thẳng</a:t>
            </a:r>
            <a:r>
              <a:rPr lang="en-US" sz="1600" dirty="0"/>
              <a:t>, </a:t>
            </a:r>
            <a:r>
              <a:rPr lang="en-US" sz="1600" dirty="0" err="1"/>
              <a:t>tạo</a:t>
            </a:r>
            <a:r>
              <a:rPr lang="en-US" sz="1600" dirty="0"/>
              <a:t> </a:t>
            </a:r>
            <a:r>
              <a:rPr lang="en-US" sz="1600" dirty="0" err="1"/>
              <a:t>khuyết</a:t>
            </a:r>
            <a:r>
              <a:rPr lang="en-US" sz="1600" dirty="0"/>
              <a:t> </a:t>
            </a:r>
            <a:r>
              <a:rPr lang="en-US" sz="1600" dirty="0" err="1"/>
              <a:t>sườn</a:t>
            </a:r>
            <a:r>
              <a:rPr lang="en-US" sz="1600" dirty="0"/>
              <a:t> ở </a:t>
            </a:r>
            <a:r>
              <a:rPr lang="en-US" sz="1600" dirty="0" err="1"/>
              <a:t>mặt</a:t>
            </a:r>
            <a:r>
              <a:rPr lang="en-US" sz="1600" dirty="0"/>
              <a:t> </a:t>
            </a:r>
            <a:r>
              <a:rPr lang="en-US" sz="1600" dirty="0" err="1"/>
              <a:t>dưới</a:t>
            </a:r>
            <a:r>
              <a:rPr lang="en-US" sz="1600" dirty="0"/>
              <a:t> </a:t>
            </a:r>
            <a:r>
              <a:rPr lang="en-US" sz="1600" dirty="0" err="1"/>
              <a:t>các</a:t>
            </a:r>
            <a:r>
              <a:rPr lang="en-US" sz="1600" dirty="0"/>
              <a:t> </a:t>
            </a:r>
            <a:r>
              <a:rPr lang="en-US" sz="1600" dirty="0" err="1"/>
              <a:t>xương</a:t>
            </a:r>
            <a:r>
              <a:rPr lang="en-US" sz="1600" dirty="0"/>
              <a:t> </a:t>
            </a:r>
            <a:r>
              <a:rPr lang="en-US" sz="1600" dirty="0" err="1"/>
              <a:t>sườn</a:t>
            </a:r>
            <a:r>
              <a:rPr lang="en-US" sz="1600" dirty="0"/>
              <a:t> do </a:t>
            </a:r>
            <a:r>
              <a:rPr lang="en-US" sz="1600" dirty="0" err="1"/>
              <a:t>dãn</a:t>
            </a:r>
            <a:r>
              <a:rPr lang="en-US" sz="1600" dirty="0"/>
              <a:t> </a:t>
            </a:r>
            <a:r>
              <a:rPr lang="en-US" sz="1600" dirty="0" err="1"/>
              <a:t>lớn</a:t>
            </a:r>
            <a:r>
              <a:rPr lang="en-US" sz="1600" dirty="0"/>
              <a:t> </a:t>
            </a:r>
            <a:r>
              <a:rPr lang="en-US" sz="1600" dirty="0" err="1"/>
              <a:t>các</a:t>
            </a:r>
            <a:r>
              <a:rPr lang="en-US" sz="1600" dirty="0"/>
              <a:t> ĐM </a:t>
            </a:r>
            <a:r>
              <a:rPr lang="en-US" sz="1600" dirty="0" err="1"/>
              <a:t>gian</a:t>
            </a:r>
            <a:r>
              <a:rPr lang="en-US" sz="1600" dirty="0"/>
              <a:t> </a:t>
            </a:r>
            <a:r>
              <a:rPr lang="en-US" sz="1600" dirty="0" err="1"/>
              <a:t>sườn</a:t>
            </a:r>
            <a:r>
              <a:rPr lang="en-US" sz="1600" dirty="0"/>
              <a:t> </a:t>
            </a:r>
            <a:r>
              <a:rPr lang="en-US" sz="1600" dirty="0" err="1"/>
              <a:t>và</a:t>
            </a:r>
            <a:r>
              <a:rPr lang="en-US" sz="1600" dirty="0"/>
              <a:t> </a:t>
            </a:r>
            <a:r>
              <a:rPr lang="en-US" sz="1600" dirty="0" err="1"/>
              <a:t>hình</a:t>
            </a:r>
            <a:r>
              <a:rPr lang="en-US" sz="1600" dirty="0"/>
              <a:t> </a:t>
            </a:r>
            <a:r>
              <a:rPr lang="en-US" sz="1600" dirty="0" err="1"/>
              <a:t>ảnh</a:t>
            </a:r>
            <a:r>
              <a:rPr lang="en-US" sz="1600" dirty="0"/>
              <a:t> </a:t>
            </a:r>
            <a:r>
              <a:rPr lang="en-US" sz="1600" dirty="0" err="1"/>
              <a:t>dấu</a:t>
            </a:r>
            <a:r>
              <a:rPr lang="en-US" sz="1600" dirty="0"/>
              <a:t> </a:t>
            </a:r>
            <a:r>
              <a:rPr lang="en-US" sz="1600" dirty="0" err="1"/>
              <a:t>hiệu</a:t>
            </a:r>
            <a:r>
              <a:rPr lang="en-US" sz="1600" dirty="0"/>
              <a:t> “</a:t>
            </a:r>
            <a:r>
              <a:rPr lang="en-US" sz="1600" dirty="0" err="1"/>
              <a:t>số</a:t>
            </a:r>
            <a:r>
              <a:rPr lang="en-US" sz="1600" dirty="0"/>
              <a:t> 3” ở </a:t>
            </a:r>
            <a:r>
              <a:rPr lang="en-US" sz="1600" dirty="0" err="1"/>
              <a:t>bờ</a:t>
            </a:r>
            <a:r>
              <a:rPr lang="en-US" sz="1600" dirty="0"/>
              <a:t> </a:t>
            </a:r>
            <a:r>
              <a:rPr lang="en-US" sz="1600" dirty="0" err="1"/>
              <a:t>trái</a:t>
            </a:r>
            <a:r>
              <a:rPr lang="en-US" sz="1600" dirty="0"/>
              <a:t> </a:t>
            </a:r>
            <a:r>
              <a:rPr lang="en-US" sz="1600" dirty="0" err="1"/>
              <a:t>trung</a:t>
            </a:r>
            <a:r>
              <a:rPr lang="en-US" sz="1600" dirty="0"/>
              <a:t> </a:t>
            </a:r>
            <a:r>
              <a:rPr lang="en-US" sz="1600" dirty="0" err="1"/>
              <a:t>thất</a:t>
            </a:r>
            <a:r>
              <a:rPr lang="en-US" sz="1600" dirty="0"/>
              <a:t> do </a:t>
            </a:r>
            <a:r>
              <a:rPr lang="en-US" sz="1600" dirty="0" err="1"/>
              <a:t>dãn</a:t>
            </a:r>
            <a:r>
              <a:rPr lang="en-US" sz="1600" dirty="0"/>
              <a:t> </a:t>
            </a:r>
            <a:r>
              <a:rPr lang="en-US" sz="1600" dirty="0" err="1"/>
              <a:t>động</a:t>
            </a:r>
            <a:r>
              <a:rPr lang="en-US" sz="1600" dirty="0"/>
              <a:t> </a:t>
            </a:r>
            <a:r>
              <a:rPr lang="en-US" sz="1600" dirty="0" err="1"/>
              <a:t>mạch</a:t>
            </a:r>
            <a:r>
              <a:rPr lang="en-US" sz="1600" dirty="0"/>
              <a:t> </a:t>
            </a:r>
            <a:r>
              <a:rPr lang="en-US" sz="1600" dirty="0" err="1"/>
              <a:t>dưới</a:t>
            </a:r>
            <a:r>
              <a:rPr lang="en-US" sz="1600" dirty="0"/>
              <a:t> </a:t>
            </a:r>
            <a:r>
              <a:rPr lang="en-US" sz="1600" dirty="0" err="1"/>
              <a:t>đòn</a:t>
            </a:r>
            <a:r>
              <a:rPr lang="en-US" sz="1600" dirty="0"/>
              <a:t> </a:t>
            </a:r>
            <a:r>
              <a:rPr lang="en-US" sz="1600" dirty="0" err="1"/>
              <a:t>và</a:t>
            </a:r>
            <a:r>
              <a:rPr lang="en-US" sz="1600" dirty="0"/>
              <a:t> </a:t>
            </a:r>
            <a:r>
              <a:rPr lang="en-US" sz="1600" dirty="0" err="1"/>
              <a:t>động</a:t>
            </a:r>
            <a:r>
              <a:rPr lang="en-US" sz="1600" dirty="0"/>
              <a:t> </a:t>
            </a:r>
            <a:r>
              <a:rPr lang="en-US" sz="1600" dirty="0" err="1"/>
              <a:t>mạch</a:t>
            </a:r>
            <a:r>
              <a:rPr lang="en-US" sz="1600" dirty="0"/>
              <a:t> </a:t>
            </a:r>
            <a:r>
              <a:rPr lang="en-US" sz="1600" dirty="0" err="1"/>
              <a:t>chủ</a:t>
            </a:r>
            <a:r>
              <a:rPr lang="en-US" sz="1600" dirty="0"/>
              <a:t> </a:t>
            </a:r>
            <a:r>
              <a:rPr lang="en-US" sz="1600" dirty="0" err="1"/>
              <a:t>xuống</a:t>
            </a:r>
            <a:r>
              <a:rPr lang="en-US" sz="1600" dirty="0"/>
              <a:t> </a:t>
            </a:r>
            <a:r>
              <a:rPr lang="en-US" sz="1600" dirty="0" err="1"/>
              <a:t>dưới</a:t>
            </a:r>
            <a:r>
              <a:rPr lang="en-US" sz="1600" dirty="0"/>
              <a:t> </a:t>
            </a:r>
            <a:r>
              <a:rPr lang="en-US" sz="1600" dirty="0" err="1"/>
              <a:t>vị</a:t>
            </a:r>
            <a:r>
              <a:rPr lang="en-US" sz="1600" dirty="0"/>
              <a:t> </a:t>
            </a:r>
            <a:r>
              <a:rPr lang="en-US" sz="1600" dirty="0" err="1"/>
              <a:t>trí</a:t>
            </a:r>
            <a:r>
              <a:rPr lang="en-US" sz="1600" dirty="0"/>
              <a:t> </a:t>
            </a:r>
            <a:r>
              <a:rPr lang="en-US" sz="1600" dirty="0" err="1"/>
              <a:t>hẹp</a:t>
            </a:r>
            <a:r>
              <a:rPr lang="en-US" sz="1600" dirty="0"/>
              <a:t>. </a:t>
            </a:r>
          </a:p>
        </p:txBody>
      </p:sp>
    </p:spTree>
    <p:extLst>
      <p:ext uri="{BB962C8B-B14F-4D97-AF65-F5344CB8AC3E}">
        <p14:creationId xmlns:p14="http://schemas.microsoft.com/office/powerpoint/2010/main" val="3723055601"/>
      </p:ext>
    </p:extLst>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CUNG ĐỘNG MẠCH CHỦ ĐÔI</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0" y="1524000"/>
            <a:ext cx="4724399" cy="4724400"/>
          </a:xfrm>
          <a:prstGeom prst="rect">
            <a:avLst/>
          </a:prstGeom>
          <a:noFill/>
          <a:ln>
            <a:noFill/>
          </a:ln>
        </p:spPr>
      </p:pic>
      <p:sp>
        <p:nvSpPr>
          <p:cNvPr id="3" name="Rectangle 2"/>
          <p:cNvSpPr/>
          <p:nvPr/>
        </p:nvSpPr>
        <p:spPr>
          <a:xfrm>
            <a:off x="0" y="6211669"/>
            <a:ext cx="9144000" cy="646331"/>
          </a:xfrm>
          <a:prstGeom prst="rect">
            <a:avLst/>
          </a:prstGeom>
        </p:spPr>
        <p:txBody>
          <a:bodyPr wrap="square">
            <a:spAutoFit/>
          </a:bodyPr>
          <a:lstStyle/>
          <a:p>
            <a:pPr algn="ctr"/>
            <a:r>
              <a:rPr lang="en-US"/>
              <a:t>Cung động mạch chủ đôi với đường cạnh khí quản phải lồi thể hiện cung động mạch chủ phải lớn và cao hơn so với cung động mạch chủ trái, khí quản lệch sang trái.</a:t>
            </a:r>
          </a:p>
        </p:txBody>
      </p:sp>
    </p:spTree>
    <p:extLst>
      <p:ext uri="{BB962C8B-B14F-4D97-AF65-F5344CB8AC3E}">
        <p14:creationId xmlns:p14="http://schemas.microsoft.com/office/powerpoint/2010/main" val="742185048"/>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KẾT LUẬN</a:t>
            </a:r>
          </a:p>
        </p:txBody>
      </p:sp>
      <p:sp>
        <p:nvSpPr>
          <p:cNvPr id="3" name="Content Placeholder 2"/>
          <p:cNvSpPr>
            <a:spLocks noGrp="1"/>
          </p:cNvSpPr>
          <p:nvPr>
            <p:ph idx="1"/>
          </p:nvPr>
        </p:nvSpPr>
        <p:spPr/>
        <p:txBody>
          <a:bodyPr/>
          <a:lstStyle/>
          <a:p>
            <a:r>
              <a:rPr lang="en-US" dirty="0" err="1"/>
              <a:t>Hình</a:t>
            </a:r>
            <a:r>
              <a:rPr lang="en-US" dirty="0"/>
              <a:t> </a:t>
            </a:r>
            <a:r>
              <a:rPr lang="en-US" dirty="0" err="1"/>
              <a:t>ảnh</a:t>
            </a:r>
            <a:r>
              <a:rPr lang="en-US" dirty="0"/>
              <a:t> </a:t>
            </a:r>
            <a:r>
              <a:rPr lang="en-US" dirty="0" err="1"/>
              <a:t>học</a:t>
            </a:r>
            <a:r>
              <a:rPr lang="en-US" dirty="0"/>
              <a:t> </a:t>
            </a:r>
            <a:r>
              <a:rPr lang="en-US" dirty="0" err="1"/>
              <a:t>đơn</a:t>
            </a:r>
            <a:r>
              <a:rPr lang="en-US" dirty="0"/>
              <a:t> </a:t>
            </a:r>
            <a:r>
              <a:rPr lang="en-US" dirty="0" err="1"/>
              <a:t>giản</a:t>
            </a:r>
            <a:r>
              <a:rPr lang="en-US" dirty="0"/>
              <a:t>, </a:t>
            </a:r>
            <a:r>
              <a:rPr lang="en-US" dirty="0" err="1"/>
              <a:t>không</a:t>
            </a:r>
            <a:r>
              <a:rPr lang="en-US" dirty="0"/>
              <a:t> </a:t>
            </a:r>
            <a:r>
              <a:rPr lang="en-US" dirty="0" err="1"/>
              <a:t>xâm</a:t>
            </a:r>
            <a:r>
              <a:rPr lang="en-US" dirty="0"/>
              <a:t> </a:t>
            </a:r>
            <a:r>
              <a:rPr lang="en-US" dirty="0" err="1"/>
              <a:t>lấn</a:t>
            </a:r>
            <a:r>
              <a:rPr lang="en-US" dirty="0"/>
              <a:t>, </a:t>
            </a:r>
            <a:r>
              <a:rPr lang="en-US" dirty="0" err="1"/>
              <a:t>ít</a:t>
            </a:r>
            <a:r>
              <a:rPr lang="en-US" dirty="0"/>
              <a:t> </a:t>
            </a:r>
            <a:r>
              <a:rPr lang="en-US" dirty="0" err="1"/>
              <a:t>gây</a:t>
            </a:r>
            <a:r>
              <a:rPr lang="en-US" dirty="0"/>
              <a:t> </a:t>
            </a:r>
            <a:r>
              <a:rPr lang="en-US" dirty="0" err="1"/>
              <a:t>hại</a:t>
            </a:r>
            <a:r>
              <a:rPr lang="en-US" dirty="0"/>
              <a:t> </a:t>
            </a:r>
            <a:r>
              <a:rPr lang="en-US" dirty="0" err="1"/>
              <a:t>nhưng</a:t>
            </a:r>
            <a:r>
              <a:rPr lang="en-US" dirty="0"/>
              <a:t> </a:t>
            </a:r>
            <a:r>
              <a:rPr lang="en-US" dirty="0" err="1"/>
              <a:t>vẫn</a:t>
            </a:r>
            <a:r>
              <a:rPr lang="en-US" dirty="0"/>
              <a:t> </a:t>
            </a:r>
            <a:r>
              <a:rPr lang="en-US" dirty="0" err="1"/>
              <a:t>có</a:t>
            </a:r>
            <a:r>
              <a:rPr lang="en-US" dirty="0"/>
              <a:t> </a:t>
            </a:r>
            <a:r>
              <a:rPr lang="en-US" dirty="0" err="1"/>
              <a:t>giá</a:t>
            </a:r>
            <a:r>
              <a:rPr lang="en-US" dirty="0"/>
              <a:t> </a:t>
            </a:r>
            <a:r>
              <a:rPr lang="en-US" dirty="0" err="1"/>
              <a:t>trị</a:t>
            </a:r>
            <a:r>
              <a:rPr lang="en-US" dirty="0"/>
              <a:t>.</a:t>
            </a:r>
          </a:p>
          <a:p>
            <a:r>
              <a:rPr lang="en-US" dirty="0" err="1"/>
              <a:t>Phân</a:t>
            </a:r>
            <a:r>
              <a:rPr lang="en-US" dirty="0"/>
              <a:t> </a:t>
            </a:r>
            <a:r>
              <a:rPr lang="en-US" dirty="0" err="1"/>
              <a:t>tích</a:t>
            </a:r>
            <a:r>
              <a:rPr lang="en-US" dirty="0"/>
              <a:t> X-</a:t>
            </a:r>
            <a:r>
              <a:rPr lang="en-US" dirty="0" err="1"/>
              <a:t>quang</a:t>
            </a:r>
            <a:r>
              <a:rPr lang="en-US" dirty="0"/>
              <a:t> </a:t>
            </a:r>
            <a:r>
              <a:rPr lang="en-US" dirty="0" err="1"/>
              <a:t>lồng</a:t>
            </a:r>
            <a:r>
              <a:rPr lang="en-US" dirty="0"/>
              <a:t> </a:t>
            </a:r>
            <a:r>
              <a:rPr lang="en-US" dirty="0" err="1"/>
              <a:t>ngực</a:t>
            </a:r>
            <a:r>
              <a:rPr lang="en-US" dirty="0"/>
              <a:t> </a:t>
            </a:r>
            <a:r>
              <a:rPr lang="en-US" dirty="0" err="1"/>
              <a:t>trong</a:t>
            </a:r>
            <a:r>
              <a:rPr lang="en-US" dirty="0"/>
              <a:t> </a:t>
            </a:r>
            <a:r>
              <a:rPr lang="en-US" dirty="0" err="1"/>
              <a:t>nhiều</a:t>
            </a:r>
            <a:r>
              <a:rPr lang="en-US" dirty="0"/>
              <a:t> </a:t>
            </a:r>
            <a:r>
              <a:rPr lang="en-US" dirty="0" err="1"/>
              <a:t>trường</a:t>
            </a:r>
            <a:r>
              <a:rPr lang="en-US" dirty="0"/>
              <a:t> </a:t>
            </a:r>
            <a:r>
              <a:rPr lang="en-US" dirty="0" err="1"/>
              <a:t>hợp</a:t>
            </a:r>
            <a:r>
              <a:rPr lang="en-US" dirty="0"/>
              <a:t> </a:t>
            </a:r>
            <a:r>
              <a:rPr lang="en-US" dirty="0" err="1"/>
              <a:t>vẫn</a:t>
            </a:r>
            <a:r>
              <a:rPr lang="en-US" dirty="0"/>
              <a:t> </a:t>
            </a:r>
            <a:r>
              <a:rPr lang="en-US" dirty="0" err="1"/>
              <a:t>là</a:t>
            </a:r>
            <a:r>
              <a:rPr lang="en-US" dirty="0"/>
              <a:t> </a:t>
            </a:r>
            <a:r>
              <a:rPr lang="en-US" dirty="0" err="1"/>
              <a:t>thách</a:t>
            </a:r>
            <a:r>
              <a:rPr lang="en-US" dirty="0"/>
              <a:t> </a:t>
            </a:r>
            <a:r>
              <a:rPr lang="en-US" dirty="0" err="1"/>
              <a:t>thức</a:t>
            </a:r>
            <a:r>
              <a:rPr lang="en-US" dirty="0"/>
              <a:t>.</a:t>
            </a:r>
          </a:p>
          <a:p>
            <a:r>
              <a:rPr lang="en-US" dirty="0" err="1"/>
              <a:t>Cần</a:t>
            </a:r>
            <a:r>
              <a:rPr lang="en-US" dirty="0"/>
              <a:t> </a:t>
            </a:r>
            <a:r>
              <a:rPr lang="en-US" dirty="0" err="1"/>
              <a:t>tiếp</a:t>
            </a:r>
            <a:r>
              <a:rPr lang="en-US" dirty="0"/>
              <a:t> </a:t>
            </a:r>
            <a:r>
              <a:rPr lang="en-US" dirty="0" err="1"/>
              <a:t>cận</a:t>
            </a:r>
            <a:r>
              <a:rPr lang="en-US" dirty="0"/>
              <a:t> </a:t>
            </a:r>
            <a:r>
              <a:rPr lang="en-US" dirty="0" err="1"/>
              <a:t>toàn</a:t>
            </a:r>
            <a:r>
              <a:rPr lang="en-US" dirty="0"/>
              <a:t> </a:t>
            </a:r>
            <a:r>
              <a:rPr lang="en-US" dirty="0" err="1"/>
              <a:t>diện</a:t>
            </a:r>
            <a:r>
              <a:rPr lang="en-US" dirty="0"/>
              <a:t> </a:t>
            </a:r>
            <a:r>
              <a:rPr lang="en-US" dirty="0" err="1"/>
              <a:t>có</a:t>
            </a:r>
            <a:r>
              <a:rPr lang="en-US" dirty="0"/>
              <a:t> </a:t>
            </a:r>
            <a:r>
              <a:rPr lang="en-US" dirty="0" err="1"/>
              <a:t>hệ</a:t>
            </a:r>
            <a:r>
              <a:rPr lang="en-US" dirty="0"/>
              <a:t> </a:t>
            </a:r>
            <a:r>
              <a:rPr lang="en-US" dirty="0" err="1"/>
              <a:t>thống</a:t>
            </a:r>
            <a:r>
              <a:rPr lang="en-US" dirty="0"/>
              <a:t>.</a:t>
            </a:r>
          </a:p>
          <a:p>
            <a:r>
              <a:rPr lang="en-US" dirty="0" err="1"/>
              <a:t>Cần</a:t>
            </a:r>
            <a:r>
              <a:rPr lang="en-US" dirty="0"/>
              <a:t> </a:t>
            </a:r>
            <a:r>
              <a:rPr lang="en-US" dirty="0" err="1"/>
              <a:t>kết</a:t>
            </a:r>
            <a:r>
              <a:rPr lang="en-US" dirty="0"/>
              <a:t> </a:t>
            </a:r>
            <a:r>
              <a:rPr lang="en-US" dirty="0" err="1"/>
              <a:t>hợp</a:t>
            </a:r>
            <a:r>
              <a:rPr lang="en-US" dirty="0"/>
              <a:t> </a:t>
            </a:r>
            <a:r>
              <a:rPr lang="en-US" dirty="0" err="1"/>
              <a:t>lâm</a:t>
            </a:r>
            <a:r>
              <a:rPr lang="en-US" dirty="0"/>
              <a:t> </a:t>
            </a:r>
            <a:r>
              <a:rPr lang="en-US" dirty="0" err="1"/>
              <a:t>sàng</a:t>
            </a:r>
            <a:r>
              <a:rPr lang="en-US" dirty="0"/>
              <a:t>, </a:t>
            </a:r>
            <a:r>
              <a:rPr lang="en-US" dirty="0" err="1"/>
              <a:t>theo</a:t>
            </a:r>
            <a:r>
              <a:rPr lang="en-US" dirty="0"/>
              <a:t> </a:t>
            </a:r>
            <a:r>
              <a:rPr lang="en-US" dirty="0" err="1"/>
              <a:t>dõi</a:t>
            </a:r>
            <a:r>
              <a:rPr lang="en-US" dirty="0"/>
              <a:t> </a:t>
            </a:r>
            <a:r>
              <a:rPr lang="en-US" dirty="0" err="1"/>
              <a:t>diễn</a:t>
            </a:r>
            <a:r>
              <a:rPr lang="en-US" dirty="0"/>
              <a:t> </a:t>
            </a:r>
            <a:r>
              <a:rPr lang="en-US" dirty="0" err="1"/>
              <a:t>tiến</a:t>
            </a:r>
            <a:r>
              <a:rPr lang="en-US" dirty="0"/>
              <a:t>.</a:t>
            </a:r>
          </a:p>
          <a:p>
            <a:r>
              <a:rPr lang="en-US" dirty="0" err="1"/>
              <a:t>Chẩn</a:t>
            </a:r>
            <a:r>
              <a:rPr lang="en-US" dirty="0"/>
              <a:t> </a:t>
            </a:r>
            <a:r>
              <a:rPr lang="en-US" dirty="0" err="1"/>
              <a:t>đoán</a:t>
            </a:r>
            <a:r>
              <a:rPr lang="en-US" dirty="0"/>
              <a:t> </a:t>
            </a:r>
            <a:r>
              <a:rPr lang="en-US" dirty="0" err="1"/>
              <a:t>người</a:t>
            </a:r>
            <a:r>
              <a:rPr lang="en-US" dirty="0"/>
              <a:t> </a:t>
            </a:r>
            <a:r>
              <a:rPr lang="en-US" dirty="0" err="1"/>
              <a:t>bệnh</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chẩn</a:t>
            </a:r>
            <a:r>
              <a:rPr lang="en-US" dirty="0"/>
              <a:t> </a:t>
            </a:r>
            <a:r>
              <a:rPr lang="en-US" dirty="0" err="1"/>
              <a:t>đoán</a:t>
            </a:r>
            <a:r>
              <a:rPr lang="en-US" dirty="0"/>
              <a:t> X-</a:t>
            </a:r>
            <a:r>
              <a:rPr lang="en-US" dirty="0" err="1"/>
              <a:t>quang</a:t>
            </a:r>
            <a:endParaRPr lang="en-US" dirty="0"/>
          </a:p>
        </p:txBody>
      </p:sp>
    </p:spTree>
    <p:extLst>
      <p:ext uri="{BB962C8B-B14F-4D97-AF65-F5344CB8AC3E}">
        <p14:creationId xmlns:p14="http://schemas.microsoft.com/office/powerpoint/2010/main" val="141495"/>
      </p:ext>
    </p:extLst>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TÀI LIỆU THAM KHẢO</a:t>
            </a:r>
          </a:p>
        </p:txBody>
      </p:sp>
      <p:sp>
        <p:nvSpPr>
          <p:cNvPr id="3" name="Content Placeholder 2"/>
          <p:cNvSpPr>
            <a:spLocks noGrp="1"/>
          </p:cNvSpPr>
          <p:nvPr>
            <p:ph idx="1"/>
          </p:nvPr>
        </p:nvSpPr>
        <p:spPr>
          <a:xfrm>
            <a:off x="114300" y="1600200"/>
            <a:ext cx="8915400" cy="4648199"/>
          </a:xfrm>
        </p:spPr>
        <p:txBody>
          <a:bodyPr>
            <a:normAutofit fontScale="85000" lnSpcReduction="10000"/>
          </a:bodyPr>
          <a:lstStyle/>
          <a:p>
            <a:r>
              <a:rPr lang="en-US" dirty="0"/>
              <a:t>1. </a:t>
            </a:r>
            <a:r>
              <a:rPr lang="en-US" dirty="0" err="1"/>
              <a:t>Cylen</a:t>
            </a:r>
            <a:r>
              <a:rPr lang="en-US" dirty="0"/>
              <a:t> </a:t>
            </a:r>
            <a:r>
              <a:rPr lang="en-US" dirty="0" err="1"/>
              <a:t>Javidan-Nejad</a:t>
            </a:r>
            <a:r>
              <a:rPr lang="en-US" dirty="0"/>
              <a:t> </a:t>
            </a:r>
            <a:r>
              <a:rPr lang="en-US" dirty="0" err="1"/>
              <a:t>và</a:t>
            </a:r>
            <a:r>
              <a:rPr lang="en-US" dirty="0"/>
              <a:t> Sanjeev Bhalla. The Chest Radiograph in Cardiovascular </a:t>
            </a:r>
            <a:r>
              <a:rPr lang="en-US" dirty="0" err="1"/>
              <a:t>Diseas</a:t>
            </a:r>
            <a:r>
              <a:rPr lang="en-US" dirty="0"/>
              <a:t>. </a:t>
            </a:r>
            <a:r>
              <a:rPr lang="en-US" dirty="0" err="1"/>
              <a:t>Trong</a:t>
            </a:r>
            <a:r>
              <a:rPr lang="en-US" dirty="0"/>
              <a:t>: </a:t>
            </a:r>
            <a:r>
              <a:rPr lang="en-US" dirty="0" err="1"/>
              <a:t>Braunwald</a:t>
            </a:r>
            <a:r>
              <a:rPr lang="en-US" dirty="0"/>
              <a:t> Heart Diseases. Elsevier;  2019: 252 – 260.</a:t>
            </a:r>
          </a:p>
          <a:p>
            <a:r>
              <a:rPr lang="en-US" dirty="0"/>
              <a:t>2. Higgins CB. Radiography of acquired heart disease. </a:t>
            </a:r>
            <a:r>
              <a:rPr lang="en-US" dirty="0" err="1"/>
              <a:t>Trong</a:t>
            </a:r>
            <a:r>
              <a:rPr lang="en-US" dirty="0"/>
              <a:t>: Essentials of Cardiac Radiology and Imaging. Philadelphia: Lippincott; 1992:1 – 49.</a:t>
            </a:r>
          </a:p>
          <a:p>
            <a:r>
              <a:rPr lang="en-US" dirty="0"/>
              <a:t>3. </a:t>
            </a:r>
            <a:r>
              <a:rPr lang="en-US" dirty="0" err="1"/>
              <a:t>Phạm</a:t>
            </a:r>
            <a:r>
              <a:rPr lang="en-US" dirty="0"/>
              <a:t> </a:t>
            </a:r>
            <a:r>
              <a:rPr lang="en-US" dirty="0" err="1"/>
              <a:t>Ngọc</a:t>
            </a:r>
            <a:r>
              <a:rPr lang="en-US" dirty="0"/>
              <a:t> </a:t>
            </a:r>
            <a:r>
              <a:rPr lang="en-US" dirty="0" err="1"/>
              <a:t>Hoa</a:t>
            </a:r>
            <a:r>
              <a:rPr lang="en-US" dirty="0"/>
              <a:t>, Lê </a:t>
            </a:r>
            <a:r>
              <a:rPr lang="en-US" dirty="0" err="1"/>
              <a:t>Văn</a:t>
            </a:r>
            <a:r>
              <a:rPr lang="en-US" dirty="0"/>
              <a:t> </a:t>
            </a:r>
            <a:r>
              <a:rPr lang="en-US" dirty="0" err="1"/>
              <a:t>Phước</a:t>
            </a:r>
            <a:r>
              <a:rPr lang="en-US" dirty="0"/>
              <a:t>. Tim </a:t>
            </a:r>
            <a:r>
              <a:rPr lang="en-US" dirty="0" err="1"/>
              <a:t>và</a:t>
            </a:r>
            <a:r>
              <a:rPr lang="en-US" dirty="0"/>
              <a:t> </a:t>
            </a:r>
            <a:r>
              <a:rPr lang="en-US" dirty="0" err="1"/>
              <a:t>màng</a:t>
            </a:r>
            <a:r>
              <a:rPr lang="en-US" dirty="0"/>
              <a:t> </a:t>
            </a:r>
            <a:r>
              <a:rPr lang="en-US" dirty="0" err="1"/>
              <a:t>ngoài</a:t>
            </a:r>
            <a:r>
              <a:rPr lang="en-US" dirty="0"/>
              <a:t> </a:t>
            </a:r>
            <a:r>
              <a:rPr lang="en-US" dirty="0" err="1"/>
              <a:t>tim.</a:t>
            </a:r>
            <a:r>
              <a:rPr lang="en-US" dirty="0"/>
              <a:t> </a:t>
            </a:r>
            <a:r>
              <a:rPr lang="en-US" dirty="0" err="1"/>
              <a:t>Trong</a:t>
            </a:r>
            <a:r>
              <a:rPr lang="en-US" dirty="0"/>
              <a:t>: X </a:t>
            </a:r>
            <a:r>
              <a:rPr lang="en-US" dirty="0" err="1"/>
              <a:t>quang</a:t>
            </a:r>
            <a:r>
              <a:rPr lang="en-US" dirty="0"/>
              <a:t> </a:t>
            </a:r>
            <a:r>
              <a:rPr lang="en-US" dirty="0" err="1"/>
              <a:t>ngực</a:t>
            </a:r>
            <a:r>
              <a:rPr lang="en-US" dirty="0"/>
              <a:t>. NXB Y </a:t>
            </a:r>
            <a:r>
              <a:rPr lang="en-US" dirty="0" err="1"/>
              <a:t>học</a:t>
            </a:r>
            <a:r>
              <a:rPr lang="en-US" dirty="0"/>
              <a:t> Tp. </a:t>
            </a:r>
            <a:r>
              <a:rPr lang="en-US" dirty="0" err="1"/>
              <a:t>Hồ</a:t>
            </a:r>
            <a:r>
              <a:rPr lang="en-US" dirty="0"/>
              <a:t> </a:t>
            </a:r>
            <a:r>
              <a:rPr lang="en-US" dirty="0" err="1"/>
              <a:t>Chí</a:t>
            </a:r>
            <a:r>
              <a:rPr lang="en-US" dirty="0"/>
              <a:t> Minh: 2009: 249 – 262.</a:t>
            </a:r>
          </a:p>
          <a:p>
            <a:r>
              <a:rPr lang="en-US" dirty="0"/>
              <a:t>4. </a:t>
            </a:r>
            <a:r>
              <a:rPr lang="en-US" dirty="0" err="1"/>
              <a:t>Uptodate</a:t>
            </a:r>
            <a:r>
              <a:rPr lang="en-US" dirty="0"/>
              <a:t> 2019.</a:t>
            </a:r>
          </a:p>
          <a:p>
            <a:endParaRPr lang="en-US" dirty="0"/>
          </a:p>
        </p:txBody>
      </p:sp>
    </p:spTree>
    <p:extLst>
      <p:ext uri="{BB962C8B-B14F-4D97-AF65-F5344CB8AC3E}">
        <p14:creationId xmlns:p14="http://schemas.microsoft.com/office/powerpoint/2010/main" val="3959809498"/>
      </p:ext>
    </p:extLst>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7765"/>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CƯỜNG ĐỘ TIA</a:t>
            </a:r>
          </a:p>
        </p:txBody>
      </p:sp>
      <p:pic>
        <p:nvPicPr>
          <p:cNvPr id="4" name="Content Placeholder 6"/>
          <p:cNvPicPr>
            <a:picLocks noGrp="1" noChangeAspect="1"/>
          </p:cNvPicPr>
          <p:nvPr>
            <p:ph idx="1"/>
          </p:nvPr>
        </p:nvPicPr>
        <p:blipFill>
          <a:blip r:embed="rId3"/>
          <a:stretch>
            <a:fillRect/>
          </a:stretch>
        </p:blipFill>
        <p:spPr>
          <a:xfrm>
            <a:off x="304800" y="1676400"/>
            <a:ext cx="4411714" cy="4184157"/>
          </a:xfrm>
          <a:prstGeom prst="rect">
            <a:avLst/>
          </a:prstGeom>
        </p:spPr>
      </p:pic>
      <p:sp>
        <p:nvSpPr>
          <p:cNvPr id="5" name="Rectangle 4"/>
          <p:cNvSpPr/>
          <p:nvPr/>
        </p:nvSpPr>
        <p:spPr>
          <a:xfrm>
            <a:off x="4841700" y="2971800"/>
            <a:ext cx="4275086" cy="2062103"/>
          </a:xfrm>
          <a:prstGeom prst="rect">
            <a:avLst/>
          </a:prstGeom>
        </p:spPr>
        <p:txBody>
          <a:bodyPr wrap="square">
            <a:spAutoFit/>
          </a:bodyPr>
          <a:lstStyle/>
          <a:p>
            <a:r>
              <a:rPr lang="en-US" sz="3200" dirty="0" err="1"/>
              <a:t>Thấy</a:t>
            </a:r>
            <a:r>
              <a:rPr lang="en-US" sz="3200" dirty="0"/>
              <a:t> </a:t>
            </a:r>
            <a:r>
              <a:rPr lang="en-US" sz="3200" dirty="0" err="1"/>
              <a:t>rõ</a:t>
            </a:r>
            <a:r>
              <a:rPr lang="en-US" sz="3200" dirty="0"/>
              <a:t> </a:t>
            </a:r>
            <a:r>
              <a:rPr lang="en-US" sz="3200" dirty="0" err="1"/>
              <a:t>các</a:t>
            </a:r>
            <a:r>
              <a:rPr lang="en-US" sz="3200" dirty="0"/>
              <a:t> </a:t>
            </a:r>
            <a:r>
              <a:rPr lang="en-US" sz="3200" dirty="0" err="1"/>
              <a:t>đốt</a:t>
            </a:r>
            <a:r>
              <a:rPr lang="en-US" sz="3200" dirty="0"/>
              <a:t> </a:t>
            </a:r>
            <a:r>
              <a:rPr lang="en-US" sz="3200" dirty="0" err="1"/>
              <a:t>sống</a:t>
            </a:r>
            <a:r>
              <a:rPr lang="en-US" sz="3200" dirty="0"/>
              <a:t> </a:t>
            </a:r>
            <a:r>
              <a:rPr lang="en-US" sz="3200" dirty="0" err="1"/>
              <a:t>từ</a:t>
            </a:r>
            <a:r>
              <a:rPr lang="en-US" sz="3200" dirty="0"/>
              <a:t> T4 </a:t>
            </a:r>
            <a:r>
              <a:rPr lang="en-US" sz="3200" dirty="0" err="1"/>
              <a:t>trở</a:t>
            </a:r>
            <a:r>
              <a:rPr lang="en-US" sz="3200" dirty="0"/>
              <a:t> </a:t>
            </a:r>
            <a:r>
              <a:rPr lang="en-US" sz="3200" dirty="0" err="1"/>
              <a:t>lên</a:t>
            </a:r>
            <a:r>
              <a:rPr lang="en-US" sz="3200" dirty="0"/>
              <a:t>, </a:t>
            </a:r>
            <a:r>
              <a:rPr lang="en-US" sz="3200" dirty="0" err="1"/>
              <a:t>bóng</a:t>
            </a:r>
            <a:r>
              <a:rPr lang="en-US" sz="3200" dirty="0"/>
              <a:t> </a:t>
            </a:r>
            <a:r>
              <a:rPr lang="en-US" sz="3200" dirty="0" err="1"/>
              <a:t>tim</a:t>
            </a:r>
            <a:r>
              <a:rPr lang="en-US" sz="3200" dirty="0"/>
              <a:t> </a:t>
            </a:r>
            <a:r>
              <a:rPr lang="en-US" sz="3200" dirty="0" err="1"/>
              <a:t>và</a:t>
            </a:r>
            <a:r>
              <a:rPr lang="en-US" sz="3200" dirty="0"/>
              <a:t> </a:t>
            </a:r>
            <a:r>
              <a:rPr lang="en-US" sz="3200" dirty="0" err="1"/>
              <a:t>các</a:t>
            </a:r>
            <a:r>
              <a:rPr lang="en-US" sz="3200" dirty="0"/>
              <a:t> </a:t>
            </a:r>
            <a:r>
              <a:rPr lang="en-US" sz="3200" dirty="0" err="1"/>
              <a:t>mạch</a:t>
            </a:r>
            <a:r>
              <a:rPr lang="en-US" sz="3200" dirty="0"/>
              <a:t> </a:t>
            </a:r>
            <a:r>
              <a:rPr lang="en-US" sz="3200" dirty="0" err="1"/>
              <a:t>máu</a:t>
            </a:r>
            <a:r>
              <a:rPr lang="en-US" sz="3200" dirty="0"/>
              <a:t> </a:t>
            </a:r>
            <a:r>
              <a:rPr lang="en-US" sz="3200" dirty="0" err="1"/>
              <a:t>sau</a:t>
            </a:r>
            <a:r>
              <a:rPr lang="en-US" sz="3200" dirty="0"/>
              <a:t> </a:t>
            </a:r>
            <a:r>
              <a:rPr lang="en-US" sz="3200" dirty="0" err="1"/>
              <a:t>bóng</a:t>
            </a:r>
            <a:r>
              <a:rPr lang="en-US" sz="3200" dirty="0"/>
              <a:t> </a:t>
            </a:r>
            <a:r>
              <a:rPr lang="en-US" sz="3200" dirty="0" err="1"/>
              <a:t>tim</a:t>
            </a:r>
            <a:endParaRPr lang="en-US" sz="3200" dirty="0"/>
          </a:p>
        </p:txBody>
      </p:sp>
    </p:spTree>
    <p:extLst>
      <p:ext uri="{BB962C8B-B14F-4D97-AF65-F5344CB8AC3E}">
        <p14:creationId xmlns:p14="http://schemas.microsoft.com/office/powerpoint/2010/main" val="2720878379"/>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CƯỜNG ĐỘ TIA</a:t>
            </a:r>
          </a:p>
        </p:txBody>
      </p:sp>
      <p:pic>
        <p:nvPicPr>
          <p:cNvPr id="4" name="Content Placeholder 4"/>
          <p:cNvPicPr>
            <a:picLocks noGrp="1" noChangeAspect="1"/>
          </p:cNvPicPr>
          <p:nvPr>
            <p:ph idx="1"/>
          </p:nvPr>
        </p:nvPicPr>
        <p:blipFill>
          <a:blip r:embed="rId3"/>
          <a:stretch>
            <a:fillRect/>
          </a:stretch>
        </p:blipFill>
        <p:spPr>
          <a:xfrm>
            <a:off x="381001" y="1524000"/>
            <a:ext cx="3810000" cy="4600125"/>
          </a:xfrm>
          <a:prstGeom prst="rect">
            <a:avLst/>
          </a:prstGeom>
        </p:spPr>
      </p:pic>
      <p:pic>
        <p:nvPicPr>
          <p:cNvPr id="5" name="Content Placeholder 4"/>
          <p:cNvPicPr>
            <a:picLocks noChangeAspect="1"/>
          </p:cNvPicPr>
          <p:nvPr/>
        </p:nvPicPr>
        <p:blipFill>
          <a:blip r:embed="rId4"/>
          <a:stretch>
            <a:fillRect/>
          </a:stretch>
        </p:blipFill>
        <p:spPr>
          <a:xfrm>
            <a:off x="4419601" y="1524000"/>
            <a:ext cx="4419600" cy="4608804"/>
          </a:xfrm>
          <a:prstGeom prst="rect">
            <a:avLst/>
          </a:prstGeom>
        </p:spPr>
      </p:pic>
    </p:spTree>
    <p:extLst>
      <p:ext uri="{BB962C8B-B14F-4D97-AF65-F5344CB8AC3E}">
        <p14:creationId xmlns:p14="http://schemas.microsoft.com/office/powerpoint/2010/main" val="4294166345"/>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214"/>
            <a:ext cx="8229600" cy="1143000"/>
          </a:xfrm>
        </p:spPr>
        <p:txBody>
          <a:bodyPr/>
          <a:lstStyle/>
          <a:p>
            <a:r>
              <a:rPr lang="en-US" dirty="0"/>
              <a:t>HÍT ĐỦ SÂU</a:t>
            </a:r>
          </a:p>
        </p:txBody>
      </p:sp>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600200"/>
            <a:ext cx="4038600" cy="4724400"/>
          </a:xfrm>
          <a:prstGeom prst="rect">
            <a:avLst/>
          </a:prstGeom>
          <a:noFill/>
        </p:spPr>
      </p:pic>
      <p:pic>
        <p:nvPicPr>
          <p:cNvPr id="5" name="Pictur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1600200"/>
            <a:ext cx="3733800" cy="4724400"/>
          </a:xfrm>
          <a:prstGeom prst="rect">
            <a:avLst/>
          </a:prstGeom>
          <a:noFill/>
        </p:spPr>
      </p:pic>
    </p:spTree>
    <p:extLst>
      <p:ext uri="{BB962C8B-B14F-4D97-AF65-F5344CB8AC3E}">
        <p14:creationId xmlns:p14="http://schemas.microsoft.com/office/powerpoint/2010/main" val="3724950141"/>
      </p:ext>
    </p:extLst>
  </p:cSld>
  <p:clrMapOvr>
    <a:masterClrMapping/>
  </p:clrMapOvr>
  <p:transition>
    <p:wipe dir="r"/>
  </p:transition>
</p:sld>
</file>

<file path=ppt/theme/theme1.xml><?xml version="1.0" encoding="utf-8"?>
<a:theme xmlns:a="http://schemas.openxmlformats.org/drawingml/2006/main" name="Default Theme">
  <a:themeElements>
    <a:clrScheme name="TDC">
      <a:dk1>
        <a:srgbClr val="FFFFFF"/>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DC">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159</TotalTime>
  <Words>2733</Words>
  <Application>Microsoft Office PowerPoint</Application>
  <PresentationFormat>On-screen Show (4:3)</PresentationFormat>
  <Paragraphs>218</Paragraphs>
  <Slides>66</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Tahoma</vt:lpstr>
      <vt:lpstr>Wingdings</vt:lpstr>
      <vt:lpstr>Default Theme</vt:lpstr>
      <vt:lpstr>X-QUANG LỒNG NGỰC TRONG BỆNH LÝ TIM MẠCH</vt:lpstr>
      <vt:lpstr>MỤC TIÊU</vt:lpstr>
      <vt:lpstr>NỘI DUNG</vt:lpstr>
      <vt:lpstr>TƯ THẾ CHỤP</vt:lpstr>
      <vt:lpstr>TƯ THẾ CHỤP</vt:lpstr>
      <vt:lpstr>TƯ THẾ CHỤP</vt:lpstr>
      <vt:lpstr>CƯỜNG ĐỘ TIA</vt:lpstr>
      <vt:lpstr>CƯỜNG ĐỘ TIA</vt:lpstr>
      <vt:lpstr>HÍT ĐỦ SÂU</vt:lpstr>
      <vt:lpstr>HÍT ĐỦ SÂU ?</vt:lpstr>
      <vt:lpstr>CÂN XỨNG</vt:lpstr>
      <vt:lpstr>GIẢI PHẪU HỌC BÌNH THƯỜNG</vt:lpstr>
      <vt:lpstr>GIẢI PHẪU HỌC</vt:lpstr>
      <vt:lpstr>PHIM THẲNG</vt:lpstr>
      <vt:lpstr>PHIM NGHIÊNG</vt:lpstr>
      <vt:lpstr>CÁC THÔNG SỐ CƠ BẢN</vt:lpstr>
      <vt:lpstr>VỊ THẾ TIM</vt:lpstr>
      <vt:lpstr>BÓNG TIM</vt:lpstr>
      <vt:lpstr>CHỈ SỐ TIM – LỒNG NGỰC</vt:lpstr>
      <vt:lpstr>CHỈ SỐ TIM – LỒNG NGỰC</vt:lpstr>
      <vt:lpstr>LỚN NHĨ PHẢI</vt:lpstr>
      <vt:lpstr>LỚN NHĨ TRÁI</vt:lpstr>
      <vt:lpstr>LỚN NHĨ TRÁI</vt:lpstr>
      <vt:lpstr>LỚN THẤT PHẢI</vt:lpstr>
      <vt:lpstr>LỚN THẤT TRÁI</vt:lpstr>
      <vt:lpstr>ĐỘNG MẠCH CHỦ</vt:lpstr>
      <vt:lpstr>BÓC TÁCH ĐỘNG MẠCH CHỦ</vt:lpstr>
      <vt:lpstr>ĐỘNG MẠCH PHỔI</vt:lpstr>
      <vt:lpstr>TUẦN HOÀN PHỔI</vt:lpstr>
      <vt:lpstr>TUẦN HOÀN PHỔI</vt:lpstr>
      <vt:lpstr>TĂNG ÁP LỰC TĨNH MẠCH PHỔI</vt:lpstr>
      <vt:lpstr>TĂNG ÁP ĐỘNG MẠCH PHỔI</vt:lpstr>
      <vt:lpstr>CÁC BƯỚC TIẾP CẬN PHÂN TÍCH PHIM X-QUANG LỒNG NGỰC</vt:lpstr>
      <vt:lpstr>KIỂM TRA</vt:lpstr>
      <vt:lpstr>KIỂM TRA</vt:lpstr>
      <vt:lpstr>ĐÁNH GIÁ CHẤT LƯỢNG PHIM</vt:lpstr>
      <vt:lpstr>MÔ TẢ CÁC BẤT THƯỜNG</vt:lpstr>
      <vt:lpstr>ĐÁNH GIÁ BỆNH LÝ</vt:lpstr>
      <vt:lpstr>Hình ảnh x-quang lồng ngực trong một số bệnh lý tim mạch thường gặp</vt:lpstr>
      <vt:lpstr>Nhóm bệnh lý ảnh hưởng kích thước và hình dạng tim</vt:lpstr>
      <vt:lpstr>SUY TIM SUNG HUYẾT</vt:lpstr>
      <vt:lpstr>HẸP VAN 2 LÁ</vt:lpstr>
      <vt:lpstr>HỞ VAN 2 LÁ</vt:lpstr>
      <vt:lpstr>HẸP VAN ĐỘNG MẠCH CHỦ</vt:lpstr>
      <vt:lpstr>HỞ VAN ĐỘNG MẠCH CHỦ</vt:lpstr>
      <vt:lpstr>BỆNH VAN TIM BÊN PHẢI</vt:lpstr>
      <vt:lpstr>THÔNG LIÊN NHĨ,  THÔNG LIÊN THẤT</vt:lpstr>
      <vt:lpstr>TỨ CHỨNG FALLOT</vt:lpstr>
      <vt:lpstr>BỆNH ĐỘNG MẠCH VÀNH</vt:lpstr>
      <vt:lpstr>VÔI HÓA ĐỘNG MẠCH VÀNH</vt:lpstr>
      <vt:lpstr>GIÁ ĐỠ ĐỘNG MẠCH VÀNH</vt:lpstr>
      <vt:lpstr>NHỒI MÁU CƠ TIM</vt:lpstr>
      <vt:lpstr>BỆNH MÀNG NGOÀI TIM</vt:lpstr>
      <vt:lpstr>TRÀN DỊCH MÀNG NGOÀI TIM</vt:lpstr>
      <vt:lpstr>VIÊM MÀNG NGOÀI TIM VÔI HÓA</vt:lpstr>
      <vt:lpstr>TRÀN KHÍ MÀNG NGOÀI TIM</vt:lpstr>
      <vt:lpstr>PB: TRÀN KHÍ TRUNG THẤT</vt:lpstr>
      <vt:lpstr>KHÔNG CÓ MÀNG NGOÀI TIM</vt:lpstr>
      <vt:lpstr>BỆNH LÝ ĐỘNG MẠCH CHỦ</vt:lpstr>
      <vt:lpstr>CHẤN THƯƠNG</vt:lpstr>
      <vt:lpstr>PHÌNH, BÓC TÁCH ĐỘNG MẠCH CHỦ</vt:lpstr>
      <vt:lpstr>HẸP EO ĐỘNG MẠCH CHỦ</vt:lpstr>
      <vt:lpstr>CUNG ĐỘNG MẠCH CHỦ ĐÔI</vt:lpstr>
      <vt:lpstr>KẾT LUẬN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XQUANG LỒNG NGỰC TRONG BỆNH LÝ TIM MẠCH</dc:title>
  <dc:creator>DR TRUONG PHI HUNG</dc:creator>
  <cp:lastModifiedBy>TRUONG PHI HUNG</cp:lastModifiedBy>
  <cp:revision>48</cp:revision>
  <dcterms:created xsi:type="dcterms:W3CDTF">2019-03-23T03:51:30Z</dcterms:created>
  <dcterms:modified xsi:type="dcterms:W3CDTF">2019-05-26T03:41:30Z</dcterms:modified>
</cp:coreProperties>
</file>